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0"/>
  </p:notesMasterIdLst>
  <p:sldIdLst>
    <p:sldId id="256" r:id="rId3"/>
    <p:sldId id="3378" r:id="rId4"/>
    <p:sldId id="2212" r:id="rId5"/>
    <p:sldId id="2264" r:id="rId6"/>
    <p:sldId id="1520" r:id="rId7"/>
    <p:sldId id="1521" r:id="rId8"/>
    <p:sldId id="1522" r:id="rId9"/>
    <p:sldId id="1914" r:id="rId10"/>
    <p:sldId id="1968" r:id="rId11"/>
    <p:sldId id="1919" r:id="rId12"/>
    <p:sldId id="1920" r:id="rId13"/>
    <p:sldId id="1921" r:id="rId14"/>
    <p:sldId id="3379" r:id="rId15"/>
    <p:sldId id="2215" r:id="rId16"/>
    <p:sldId id="2228" r:id="rId17"/>
    <p:sldId id="3392" r:id="rId18"/>
    <p:sldId id="2229" r:id="rId19"/>
    <p:sldId id="2230" r:id="rId20"/>
    <p:sldId id="2231" r:id="rId21"/>
    <p:sldId id="2232" r:id="rId22"/>
    <p:sldId id="2190" r:id="rId23"/>
    <p:sldId id="2191" r:id="rId24"/>
    <p:sldId id="2192" r:id="rId25"/>
    <p:sldId id="3383" r:id="rId26"/>
    <p:sldId id="2233" r:id="rId27"/>
    <p:sldId id="1492" r:id="rId28"/>
    <p:sldId id="2234" r:id="rId29"/>
    <p:sldId id="1493" r:id="rId30"/>
    <p:sldId id="3396" r:id="rId31"/>
    <p:sldId id="2118" r:id="rId32"/>
    <p:sldId id="1970" r:id="rId33"/>
    <p:sldId id="1971" r:id="rId34"/>
    <p:sldId id="1183" r:id="rId35"/>
    <p:sldId id="2256" r:id="rId36"/>
    <p:sldId id="2275" r:id="rId37"/>
    <p:sldId id="3381" r:id="rId38"/>
    <p:sldId id="2250" r:id="rId39"/>
    <p:sldId id="2251" r:id="rId40"/>
    <p:sldId id="2286" r:id="rId41"/>
    <p:sldId id="2287" r:id="rId42"/>
    <p:sldId id="2289" r:id="rId43"/>
    <p:sldId id="2290" r:id="rId44"/>
    <p:sldId id="2291" r:id="rId45"/>
    <p:sldId id="2292" r:id="rId46"/>
    <p:sldId id="2283" r:id="rId47"/>
    <p:sldId id="3382" r:id="rId48"/>
    <p:sldId id="2311" r:id="rId49"/>
    <p:sldId id="3393" r:id="rId50"/>
    <p:sldId id="2318" r:id="rId51"/>
    <p:sldId id="3385" r:id="rId52"/>
    <p:sldId id="3387" r:id="rId53"/>
    <p:sldId id="3388" r:id="rId54"/>
    <p:sldId id="3389" r:id="rId55"/>
    <p:sldId id="3390" r:id="rId56"/>
    <p:sldId id="3391" r:id="rId57"/>
    <p:sldId id="2302" r:id="rId58"/>
    <p:sldId id="2305" r:id="rId59"/>
    <p:sldId id="2306" r:id="rId60"/>
    <p:sldId id="2307" r:id="rId61"/>
    <p:sldId id="2308" r:id="rId62"/>
    <p:sldId id="2309" r:id="rId63"/>
    <p:sldId id="2258" r:id="rId64"/>
    <p:sldId id="2259" r:id="rId65"/>
    <p:sldId id="2274" r:id="rId66"/>
    <p:sldId id="2326" r:id="rId67"/>
    <p:sldId id="3395" r:id="rId68"/>
    <p:sldId id="2273" r:id="rId6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FFFF"/>
    <a:srgbClr val="5B9BD5"/>
    <a:srgbClr val="E50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97" autoAdjust="0"/>
    <p:restoredTop sz="52710"/>
  </p:normalViewPr>
  <p:slideViewPr>
    <p:cSldViewPr snapToGrid="0">
      <p:cViewPr varScale="1">
        <p:scale>
          <a:sx n="64" d="100"/>
          <a:sy n="64" d="100"/>
        </p:scale>
        <p:origin x="2808" y="176"/>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3DABED-4B42-4535-888E-D82BEE3E269C}" type="datetimeFigureOut">
              <a:rPr lang="ko-KR" altLang="en-US" smtClean="0"/>
              <a:t>2020. 3. 9.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F60DA-0442-4765-B9D9-A970FAD16622}" type="slidenum">
              <a:rPr lang="ko-KR" altLang="en-US" smtClean="0"/>
              <a:t>‹#›</a:t>
            </a:fld>
            <a:endParaRPr lang="ko-KR" altLang="en-US"/>
          </a:p>
        </p:txBody>
      </p:sp>
    </p:spTree>
    <p:extLst>
      <p:ext uri="{BB962C8B-B14F-4D97-AF65-F5344CB8AC3E}">
        <p14:creationId xmlns:p14="http://schemas.microsoft.com/office/powerpoint/2010/main" val="20205329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this lecture, we will study what CNN is and how to implement CNN in software and hardware.</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1</a:t>
            </a:fld>
            <a:endParaRPr lang="ko-KR" altLang="en-US"/>
          </a:p>
        </p:txBody>
      </p:sp>
    </p:spTree>
    <p:extLst>
      <p:ext uri="{BB962C8B-B14F-4D97-AF65-F5344CB8AC3E}">
        <p14:creationId xmlns:p14="http://schemas.microsoft.com/office/powerpoint/2010/main" val="3567220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illustrates how our brain obtain higher level representation from retina up to V4 and MT area in our brain.</a:t>
            </a:r>
          </a:p>
          <a:p>
            <a:r>
              <a:rPr kumimoji="1" lang="en-US" altLang="ko-KR" dirty="0"/>
              <a:t>Note that the highest level representation, e.g., recognition, abstract concept, …, is known to be obtained in pre-frontal cortex (near the forehead).</a:t>
            </a:r>
          </a:p>
          <a:p>
            <a:endParaRPr kumimoji="1" lang="en-US" altLang="ko-KR" dirty="0"/>
          </a:p>
          <a:p>
            <a:r>
              <a:rPr kumimoji="1" lang="en-US" altLang="ko-KR" dirty="0"/>
              <a:t>As the slide shows, we first obtain line segments and color in V1.</a:t>
            </a:r>
          </a:p>
          <a:p>
            <a:r>
              <a:rPr kumimoji="1" lang="en-US" altLang="ko-KR" dirty="0"/>
              <a:t>In V2 and V4, we form them to obtain shape information.</a:t>
            </a:r>
          </a:p>
          <a:p>
            <a:endParaRPr kumimoji="1" lang="en-US" altLang="ko-KR" dirty="0"/>
          </a:p>
          <a:p>
            <a:r>
              <a:rPr kumimoji="1" lang="en-US" altLang="ko-KR" dirty="0"/>
              <a:t>At the bottom of the slide, we can see there are two information flows originating from V1.</a:t>
            </a:r>
          </a:p>
          <a:p>
            <a:r>
              <a:rPr kumimoji="1" lang="en-US" altLang="ko-KR" dirty="0"/>
              <a:t>One goes to the temporal lobe (</a:t>
            </a:r>
            <a:r>
              <a:rPr kumimoji="1" lang="ko-KR" altLang="en-US" dirty="0" err="1"/>
              <a:t>측두엽</a:t>
            </a:r>
            <a:r>
              <a:rPr kumimoji="1" lang="en-US" altLang="ko-KR" dirty="0"/>
              <a:t>) where we have conscious perception on what we see.</a:t>
            </a:r>
          </a:p>
          <a:p>
            <a:r>
              <a:rPr kumimoji="1" lang="en-US" altLang="ko-KR" dirty="0"/>
              <a:t>In other words, this pathway is in charge of conscious recognition.</a:t>
            </a:r>
          </a:p>
          <a:p>
            <a:r>
              <a:rPr kumimoji="1" lang="en-US" altLang="ko-KR" dirty="0"/>
              <a:t>On the other hand, we have another pathway from V1 to the top of the head, called dorsal pathway.</a:t>
            </a:r>
          </a:p>
          <a:p>
            <a:r>
              <a:rPr kumimoji="1" lang="en-US" altLang="ko-KR" dirty="0"/>
              <a:t>The visual information in the pathway is usually used by our motion in unconscious manner.</a:t>
            </a:r>
          </a:p>
          <a:p>
            <a:r>
              <a:rPr kumimoji="1" lang="en-US" altLang="ko-KR" dirty="0"/>
              <a:t>That is why the slide shows that the information of direction (on what we see) flows on this way, which is helpful for motion control.</a:t>
            </a:r>
          </a:p>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10</a:t>
            </a:fld>
            <a:endParaRPr lang="ko-KR" altLang="en-US"/>
          </a:p>
        </p:txBody>
      </p:sp>
    </p:spTree>
    <p:extLst>
      <p:ext uri="{BB962C8B-B14F-4D97-AF65-F5344CB8AC3E}">
        <p14:creationId xmlns:p14="http://schemas.microsoft.com/office/powerpoint/2010/main" val="37836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our brain, the temporal lobe (inferior temporal (IT) cortex in the slide) is known to be responsible for object classification.</a:t>
            </a:r>
          </a:p>
          <a:p>
            <a:r>
              <a:rPr kumimoji="1" lang="en-US" altLang="ko-KR" dirty="0"/>
              <a:t>The waveforms below show the real experimental results scientists obtain in monkey experiments.</a:t>
            </a:r>
          </a:p>
          <a:p>
            <a:r>
              <a:rPr kumimoji="1" lang="en-US" altLang="ko-KR" dirty="0"/>
              <a:t>They showed the monkey pictures of monkey faces and localized a region in IT area which actively fires whenever the monkey picture is shown while the other picture, like of a hand, does not incur strong response as the slide shows.</a:t>
            </a:r>
          </a:p>
          <a:p>
            <a:endParaRPr kumimoji="1" lang="en-US" altLang="ko-KR" dirty="0"/>
          </a:p>
          <a:p>
            <a:r>
              <a:rPr kumimoji="1" lang="en-US" altLang="ko-KR" dirty="0"/>
              <a:t>In the case of artificial neural network, the output layer is typically in charge of outputs.</a:t>
            </a:r>
          </a:p>
          <a:p>
            <a:r>
              <a:rPr kumimoji="1" lang="en-US" altLang="ko-KR" dirty="0"/>
              <a:t>The slide shows the famous CNN called </a:t>
            </a:r>
            <a:r>
              <a:rPr kumimoji="1" lang="en-US" altLang="ko-KR" dirty="0" err="1"/>
              <a:t>AlexNet</a:t>
            </a:r>
            <a:r>
              <a:rPr kumimoji="1" lang="en-US" altLang="ko-KR" dirty="0"/>
              <a:t> which classifies 1000 different object classes.</a:t>
            </a:r>
          </a:p>
          <a:p>
            <a:r>
              <a:rPr kumimoji="1" lang="en-US" altLang="ko-KR" dirty="0"/>
              <a:t>It takes as input a color image (RGB) and as output gives 1000 results.</a:t>
            </a:r>
          </a:p>
          <a:p>
            <a:r>
              <a:rPr kumimoji="1" lang="en-US" altLang="ko-KR" dirty="0"/>
              <a:t>We choose the maximum output as the classification result.</a:t>
            </a:r>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11</a:t>
            </a:fld>
            <a:endParaRPr lang="ko-KR" altLang="en-US"/>
          </a:p>
        </p:txBody>
      </p:sp>
    </p:spTree>
    <p:extLst>
      <p:ext uri="{BB962C8B-B14F-4D97-AF65-F5344CB8AC3E}">
        <p14:creationId xmlns:p14="http://schemas.microsoft.com/office/powerpoint/2010/main" val="496464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human brain, it usually takes about 200ms to recognize a new object.</a:t>
            </a:r>
          </a:p>
          <a:p>
            <a:r>
              <a:rPr kumimoji="1" lang="en-US" altLang="ko-KR" dirty="0"/>
              <a:t>In other words, it takes about 200ms for the visual information to travel from retina, V1, IT to PFC (pre-frontal cortex).</a:t>
            </a:r>
          </a:p>
          <a:p>
            <a:r>
              <a:rPr kumimoji="1" lang="en-US" altLang="ko-KR" dirty="0"/>
              <a:t>As the slide shows there are roughly 10 synaptic connections each takes about 20ms to transmit information from one neuron to the other via chemical diffusion in synapse and electric transmission on the axon.</a:t>
            </a:r>
          </a:p>
          <a:p>
            <a:endParaRPr kumimoji="1" lang="en-US" altLang="ko-KR" dirty="0"/>
          </a:p>
          <a:p>
            <a:r>
              <a:rPr kumimoji="1" lang="en-US" altLang="ko-KR" dirty="0"/>
              <a:t>In the case of artificial neural network, the latency from input to output depends on which hardware platform to use.</a:t>
            </a:r>
          </a:p>
          <a:p>
            <a:r>
              <a:rPr kumimoji="1" lang="en-US" altLang="ko-KR" dirty="0"/>
              <a:t>If we run the </a:t>
            </a:r>
            <a:r>
              <a:rPr kumimoji="1" lang="en-US" altLang="ko-KR" dirty="0" err="1"/>
              <a:t>AlexNet</a:t>
            </a:r>
            <a:r>
              <a:rPr kumimoji="1" lang="en-US" altLang="ko-KR" dirty="0"/>
              <a:t> on Galaxy S10, it may take ~1ms while high performance GPU will execute it in less than 0.1ms.</a:t>
            </a:r>
          </a:p>
          <a:p>
            <a:endParaRPr kumimoji="1" lang="en-US" altLang="ko-KR" dirty="0"/>
          </a:p>
          <a:p>
            <a:r>
              <a:rPr kumimoji="1" lang="en-US" altLang="ko-KR" dirty="0"/>
              <a:t>If we compare only the latency of 1000-class classification, </a:t>
            </a:r>
          </a:p>
          <a:p>
            <a:r>
              <a:rPr kumimoji="1" lang="en-US" altLang="ko-KR" dirty="0"/>
              <a:t>the artificial neural network like </a:t>
            </a:r>
            <a:r>
              <a:rPr kumimoji="1" lang="en-US" altLang="ko-KR" dirty="0" err="1"/>
              <a:t>AlexNet</a:t>
            </a:r>
            <a:r>
              <a:rPr kumimoji="1" lang="en-US" altLang="ko-KR" dirty="0"/>
              <a:t> runs much faster than our real neural network.</a:t>
            </a:r>
          </a:p>
          <a:p>
            <a:r>
              <a:rPr kumimoji="1" lang="en-US" altLang="ko-KR" dirty="0"/>
              <a:t>However, its function is limited to a single task. In addition, it cannot train itself.</a:t>
            </a:r>
          </a:p>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12</a:t>
            </a:fld>
            <a:endParaRPr lang="ko-KR" altLang="en-US"/>
          </a:p>
        </p:txBody>
      </p:sp>
    </p:spTree>
    <p:extLst>
      <p:ext uri="{BB962C8B-B14F-4D97-AF65-F5344CB8AC3E}">
        <p14:creationId xmlns:p14="http://schemas.microsoft.com/office/powerpoint/2010/main" val="1978917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Now, I think you have some understanding on the analogy between artificial and real neural networks.</a:t>
            </a:r>
          </a:p>
          <a:p>
            <a:r>
              <a:rPr kumimoji="1" lang="en-US" altLang="ko-KR" dirty="0"/>
              <a:t>Let’s see two representative types of artificial neural network, MLP and CNN. </a:t>
            </a:r>
          </a:p>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13</a:t>
            </a:fld>
            <a:endParaRPr lang="ko-KR" altLang="en-US"/>
          </a:p>
        </p:txBody>
      </p:sp>
    </p:spTree>
    <p:extLst>
      <p:ext uri="{BB962C8B-B14F-4D97-AF65-F5344CB8AC3E}">
        <p14:creationId xmlns:p14="http://schemas.microsoft.com/office/powerpoint/2010/main" val="3515591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already briefly studied MLP in the class introduction.</a:t>
            </a:r>
          </a:p>
          <a:p>
            <a:r>
              <a:rPr kumimoji="1" lang="en-US" altLang="ko-KR" dirty="0"/>
              <a:t>It has a very simple structure.</a:t>
            </a:r>
          </a:p>
          <a:p>
            <a:r>
              <a:rPr kumimoji="1" lang="en-US" altLang="ko-KR" dirty="0"/>
              <a:t>Its basic function is that, on each layer, on each output, if the input vector is similar to the weights of the output neuron, </a:t>
            </a:r>
          </a:p>
          <a:p>
            <a:r>
              <a:rPr kumimoji="1" lang="en-US" altLang="ko-KR" dirty="0"/>
              <a:t>The output neuron gives a large output value, i.e., Input vector*Weight vector, as the output.</a:t>
            </a:r>
          </a:p>
          <a:p>
            <a:r>
              <a:rPr kumimoji="1" lang="en-US" altLang="ko-KR" dirty="0"/>
              <a:t>Vector dot product is a representative metric on the similarity between two vectors.</a:t>
            </a:r>
          </a:p>
          <a:p>
            <a:r>
              <a:rPr kumimoji="1" lang="en-US" altLang="ko-KR" dirty="0"/>
              <a:t>As you know, a famous similarity metric, cosine similarity is the normalized version of dot product between two vectors.</a:t>
            </a:r>
          </a:p>
          <a:p>
            <a:endParaRPr kumimoji="1" lang="en-US" altLang="ko-KR" dirty="0"/>
          </a:p>
          <a:p>
            <a:r>
              <a:rPr kumimoji="1" lang="en-US" altLang="ko-KR" dirty="0"/>
              <a:t>Assume the set of weights (of an output neuron) represents the input pattern which an output neuron is trying to detect.</a:t>
            </a:r>
          </a:p>
          <a:p>
            <a:r>
              <a:rPr kumimoji="1" lang="en-US" altLang="ko-KR" dirty="0"/>
              <a:t>If you want to detect N patterns in the input, you will use N outputs (each for one pattern detection).</a:t>
            </a:r>
          </a:p>
          <a:p>
            <a:r>
              <a:rPr kumimoji="1" lang="en-US" altLang="ko-KR" dirty="0"/>
              <a:t>Actually, it gives a layer in MLP.</a:t>
            </a:r>
          </a:p>
          <a:p>
            <a:endParaRPr kumimoji="1" lang="en-US" altLang="ko-KR" dirty="0"/>
          </a:p>
          <a:p>
            <a:endParaRPr kumimoji="1" lang="en-US" altLang="ko-KR"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14</a:t>
            </a:fld>
            <a:endParaRPr lang="ko-KR" altLang="en-US"/>
          </a:p>
        </p:txBody>
      </p:sp>
    </p:spTree>
    <p:extLst>
      <p:ext uri="{BB962C8B-B14F-4D97-AF65-F5344CB8AC3E}">
        <p14:creationId xmlns:p14="http://schemas.microsoft.com/office/powerpoint/2010/main" val="2846724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As mentioned before, MLP requires a large number of multiplications and additions.</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15</a:t>
            </a:fld>
            <a:endParaRPr lang="ko-KR" altLang="en-US"/>
          </a:p>
        </p:txBody>
      </p:sp>
    </p:spTree>
    <p:extLst>
      <p:ext uri="{BB962C8B-B14F-4D97-AF65-F5344CB8AC3E}">
        <p14:creationId xmlns:p14="http://schemas.microsoft.com/office/powerpoint/2010/main" val="4158193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this example, the first layer has 1024-dim input and 256-dim output.</a:t>
            </a:r>
          </a:p>
          <a:p>
            <a:r>
              <a:rPr kumimoji="1" lang="en-US" altLang="ko-KR" dirty="0"/>
              <a:t>Thus, we need to do 1024x256 multiplications for (weight) matrix by (input) vector multiplication.</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16</a:t>
            </a:fld>
            <a:endParaRPr lang="ko-KR" altLang="en-US"/>
          </a:p>
        </p:txBody>
      </p:sp>
    </p:spTree>
    <p:extLst>
      <p:ext uri="{BB962C8B-B14F-4D97-AF65-F5344CB8AC3E}">
        <p14:creationId xmlns:p14="http://schemas.microsoft.com/office/powerpoint/2010/main" val="2460144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shows that each output of the layer is the result of vector dot product between weight vector (of the output neuron) and input vector.</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17</a:t>
            </a:fld>
            <a:endParaRPr lang="ko-KR" altLang="en-US"/>
          </a:p>
        </p:txBody>
      </p:sp>
    </p:spTree>
    <p:extLst>
      <p:ext uri="{BB962C8B-B14F-4D97-AF65-F5344CB8AC3E}">
        <p14:creationId xmlns:p14="http://schemas.microsoft.com/office/powerpoint/2010/main" val="651075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 layer computation is represented by weight matrix by input vector multiplication as this slide shows.</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18</a:t>
            </a:fld>
            <a:endParaRPr lang="ko-KR" altLang="en-US"/>
          </a:p>
        </p:txBody>
      </p:sp>
    </p:spTree>
    <p:extLst>
      <p:ext uri="{BB962C8B-B14F-4D97-AF65-F5344CB8AC3E}">
        <p14:creationId xmlns:p14="http://schemas.microsoft.com/office/powerpoint/2010/main" val="1220357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After obtaining the dot product result, each neuron performs an additional operation called activation.</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19</a:t>
            </a:fld>
            <a:endParaRPr lang="ko-KR" altLang="en-US"/>
          </a:p>
        </p:txBody>
      </p:sp>
    </p:spTree>
    <p:extLst>
      <p:ext uri="{BB962C8B-B14F-4D97-AF65-F5344CB8AC3E}">
        <p14:creationId xmlns:p14="http://schemas.microsoft.com/office/powerpoint/2010/main" val="2341431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 same slide shown before)</a:t>
            </a:r>
          </a:p>
          <a:p>
            <a:r>
              <a:rPr kumimoji="1" lang="en-US" altLang="ko-KR" dirty="0"/>
              <a:t>We study hardware system design with a deep learning application, by implementing it for a software/hardware co-design.</a:t>
            </a:r>
          </a:p>
          <a:p>
            <a:r>
              <a:rPr kumimoji="1" lang="en-US" altLang="ko-KR" dirty="0"/>
              <a:t>The neural network shown here takes as input a 32 pixel by 32 pixel image and classify 10 digits as output.</a:t>
            </a:r>
          </a:p>
          <a:p>
            <a:r>
              <a:rPr kumimoji="1" lang="en-US" altLang="ko-KR" dirty="0"/>
              <a:t>The neural network typically consists of feature extraction and task-specific output layers. </a:t>
            </a:r>
          </a:p>
          <a:p>
            <a:r>
              <a:rPr kumimoji="1" lang="en-US" altLang="ko-KR" dirty="0"/>
              <a:t>In this example, the network has two convolution layers (subsampling layers in between) as feature extractor </a:t>
            </a:r>
          </a:p>
          <a:p>
            <a:r>
              <a:rPr kumimoji="1" lang="en-US" altLang="ko-KR" dirty="0"/>
              <a:t>and a single fully connected layer for the digit classification.</a:t>
            </a:r>
          </a:p>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2</a:t>
            </a:fld>
            <a:endParaRPr lang="ko-KR" altLang="en-US"/>
          </a:p>
        </p:txBody>
      </p:sp>
    </p:spTree>
    <p:extLst>
      <p:ext uri="{BB962C8B-B14F-4D97-AF65-F5344CB8AC3E}">
        <p14:creationId xmlns:p14="http://schemas.microsoft.com/office/powerpoint/2010/main" val="21399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 simple activation is a binary classification as this slide shows at the bottom.</a:t>
            </a:r>
          </a:p>
          <a:p>
            <a:r>
              <a:rPr lang="en-US" altLang="ko-KR" dirty="0"/>
              <a:t>In general, we add a term called bias to the result of dot product as the left-hand side of the equation in the middle shows.</a:t>
            </a:r>
          </a:p>
          <a:p>
            <a:r>
              <a:rPr lang="en-US" altLang="ko-KR" dirty="0"/>
              <a:t>The binary classification will be determined by the sign (positive or negative) of the result (bias + dot product result).</a:t>
            </a:r>
          </a:p>
          <a:p>
            <a:r>
              <a:rPr lang="en-US" altLang="ko-KR" dirty="0"/>
              <a:t>The equation in the middle shows a decision line.</a:t>
            </a:r>
          </a:p>
          <a:p>
            <a:r>
              <a:rPr lang="en-US" altLang="ko-KR" dirty="0"/>
              <a:t>The figure on the right exemplifies binary classification for two classes.</a:t>
            </a:r>
          </a:p>
          <a:p>
            <a:r>
              <a:rPr lang="en-US" altLang="ko-KR" dirty="0"/>
              <a:t>The equation represents the decision line, the solid line between two regions of two classes.</a:t>
            </a:r>
          </a:p>
          <a:p>
            <a:r>
              <a:rPr lang="en-US" altLang="ko-KR" dirty="0"/>
              <a:t>In this example, we assume the case that there are only two weights, i.e., two input neurons.</a:t>
            </a:r>
          </a:p>
          <a:p>
            <a:r>
              <a:rPr lang="en-US" altLang="ko-KR" dirty="0"/>
              <a:t>In general, the equation gives a decision plane in a multi-dimensional space.</a:t>
            </a:r>
          </a:p>
          <a:p>
            <a:r>
              <a:rPr lang="en-US" altLang="ko-KR" dirty="0"/>
              <a:t>  </a:t>
            </a:r>
          </a:p>
          <a:p>
            <a:endParaRPr lang="ko-KR" altLang="en-US" dirty="0"/>
          </a:p>
        </p:txBody>
      </p:sp>
      <p:sp>
        <p:nvSpPr>
          <p:cNvPr id="4" name="슬라이드 번호 개체 틀 3"/>
          <p:cNvSpPr>
            <a:spLocks noGrp="1"/>
          </p:cNvSpPr>
          <p:nvPr>
            <p:ph type="sldNum" sz="quarter" idx="10"/>
          </p:nvPr>
        </p:nvSpPr>
        <p:spPr/>
        <p:txBody>
          <a:bodyPr/>
          <a:lstStyle/>
          <a:p>
            <a:pPr>
              <a:defRPr/>
            </a:pPr>
            <a:fld id="{21F2CEED-4BA1-4A84-A298-090606978FA6}" type="slidenum">
              <a:rPr lang="ko-KR" altLang="en-US" smtClean="0"/>
              <a:pPr>
                <a:defRPr/>
              </a:pPr>
              <a:t>20</a:t>
            </a:fld>
            <a:endParaRPr lang="ko-KR" altLang="en-US"/>
          </a:p>
        </p:txBody>
      </p:sp>
    </p:spTree>
    <p:extLst>
      <p:ext uri="{BB962C8B-B14F-4D97-AF65-F5344CB8AC3E}">
        <p14:creationId xmlns:p14="http://schemas.microsoft.com/office/powerpoint/2010/main" val="2822068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Binary classifier is useful when data (i.e., features) are well grouped as we can see at the bottom of the slide</a:t>
            </a:r>
          </a:p>
          <a:p>
            <a:r>
              <a:rPr lang="en-US" altLang="ko-KR" dirty="0"/>
              <a:t>for OR, AND, and NOT patterns.</a:t>
            </a:r>
          </a:p>
          <a:p>
            <a:r>
              <a:rPr lang="en-US" altLang="ko-KR" dirty="0"/>
              <a:t>However, when data structure is complex like XOR pattern in the slide,</a:t>
            </a:r>
          </a:p>
          <a:p>
            <a:r>
              <a:rPr lang="en-US" altLang="ko-KR" dirty="0"/>
              <a:t>A simple binary classification, or a single neuron does not give satisfactory classification or selection of salient feature.</a:t>
            </a:r>
          </a:p>
          <a:p>
            <a:endParaRPr lang="en-US" altLang="ko-KR" dirty="0"/>
          </a:p>
        </p:txBody>
      </p:sp>
      <p:sp>
        <p:nvSpPr>
          <p:cNvPr id="4" name="슬라이드 번호 개체 틀 3"/>
          <p:cNvSpPr>
            <a:spLocks noGrp="1"/>
          </p:cNvSpPr>
          <p:nvPr>
            <p:ph type="sldNum" sz="quarter" idx="10"/>
          </p:nvPr>
        </p:nvSpPr>
        <p:spPr/>
        <p:txBody>
          <a:bodyPr/>
          <a:lstStyle/>
          <a:p>
            <a:pPr>
              <a:defRPr/>
            </a:pPr>
            <a:fld id="{21F2CEED-4BA1-4A84-A298-090606978FA6}" type="slidenum">
              <a:rPr lang="ko-KR" altLang="en-US" smtClean="0"/>
              <a:pPr>
                <a:defRPr/>
              </a:pPr>
              <a:t>21</a:t>
            </a:fld>
            <a:endParaRPr lang="ko-KR" altLang="en-US"/>
          </a:p>
        </p:txBody>
      </p:sp>
    </p:spTree>
    <p:extLst>
      <p:ext uri="{BB962C8B-B14F-4D97-AF65-F5344CB8AC3E}">
        <p14:creationId xmlns:p14="http://schemas.microsoft.com/office/powerpoint/2010/main" val="2551425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such a case, we often use more layers of neurons.</a:t>
            </a:r>
          </a:p>
          <a:p>
            <a:r>
              <a:rPr kumimoji="1" lang="en-US" altLang="ko-KR" dirty="0"/>
              <a:t>As the slide shows, by using more layers, we can use more weights and neurons.</a:t>
            </a:r>
          </a:p>
          <a:p>
            <a:r>
              <a:rPr kumimoji="1" lang="en-US" altLang="ko-KR" dirty="0"/>
              <a:t>In other words, we can handle higher dimension data.</a:t>
            </a:r>
          </a:p>
          <a:p>
            <a:endParaRPr kumimoji="1" lang="en-US" altLang="ko-KR" dirty="0"/>
          </a:p>
          <a:p>
            <a:r>
              <a:rPr kumimoji="1" lang="en-US" altLang="ko-KR" dirty="0"/>
              <a:t>If we can transform the previous low dimension data (like the 2-D one on the left) </a:t>
            </a:r>
          </a:p>
          <a:p>
            <a:r>
              <a:rPr kumimoji="1" lang="en-US" altLang="ko-KR" dirty="0"/>
              <a:t>to a higher dimension one (like the 3-D one in the middle),</a:t>
            </a:r>
          </a:p>
          <a:p>
            <a:r>
              <a:rPr kumimoji="1" lang="en-US" altLang="ko-KR" dirty="0"/>
              <a:t>We can easily separate the two groups of data with a 2-D plane between them,</a:t>
            </a:r>
          </a:p>
          <a:p>
            <a:r>
              <a:rPr kumimoji="1" lang="en-US" altLang="ko-KR" dirty="0"/>
              <a:t>Which means the activation function of neuron can separate them with its activation function.</a:t>
            </a:r>
          </a:p>
          <a:p>
            <a:endParaRPr kumimoji="1" lang="en-US" altLang="ko-KR" dirty="0"/>
          </a:p>
          <a:p>
            <a:r>
              <a:rPr kumimoji="1" lang="en-US" altLang="ko-KR" dirty="0"/>
              <a:t>It is important to obtain better representation (to do binary classification in this example).</a:t>
            </a:r>
          </a:p>
          <a:p>
            <a:r>
              <a:rPr kumimoji="1" lang="en-US" altLang="ko-KR" dirty="0"/>
              <a:t>In this example, we used the non-linear transformation function shown on the bottom right.</a:t>
            </a:r>
          </a:p>
          <a:p>
            <a:r>
              <a:rPr kumimoji="1" lang="en-US" altLang="ko-KR" dirty="0"/>
              <a:t>In the artificial neural network, we do not use such a fixed or closed form function.</a:t>
            </a:r>
          </a:p>
          <a:p>
            <a:r>
              <a:rPr kumimoji="1" lang="en-US" altLang="ko-KR" dirty="0"/>
              <a:t>Instead, we train the weights of additional layers to obtain better representation.</a:t>
            </a:r>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22</a:t>
            </a:fld>
            <a:endParaRPr lang="ko-KR" altLang="en-US"/>
          </a:p>
        </p:txBody>
      </p:sp>
    </p:spTree>
    <p:extLst>
      <p:ext uri="{BB962C8B-B14F-4D97-AF65-F5344CB8AC3E}">
        <p14:creationId xmlns:p14="http://schemas.microsoft.com/office/powerpoint/2010/main" val="3714744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 well-trained good network gives better representation.</a:t>
            </a:r>
          </a:p>
          <a:p>
            <a:r>
              <a:rPr kumimoji="1" lang="en-US" altLang="ko-KR" dirty="0"/>
              <a:t>In this slide, the representation on the left does not look good because a simple decision line may not work for binary classification.</a:t>
            </a:r>
          </a:p>
          <a:p>
            <a:r>
              <a:rPr kumimoji="1" lang="en-US" altLang="ko-KR" dirty="0"/>
              <a:t>On the contrary, that on the right looks good. </a:t>
            </a:r>
          </a:p>
          <a:p>
            <a:r>
              <a:rPr kumimoji="1" lang="en-US" altLang="ko-KR" dirty="0"/>
              <a:t>In order to obtain better representation, we may need more layers (for more transformation) and better training methods (because deeper layers are more difficult to train). </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23</a:t>
            </a:fld>
            <a:endParaRPr lang="ko-KR" altLang="en-US"/>
          </a:p>
        </p:txBody>
      </p:sp>
    </p:spTree>
    <p:extLst>
      <p:ext uri="{BB962C8B-B14F-4D97-AF65-F5344CB8AC3E}">
        <p14:creationId xmlns:p14="http://schemas.microsoft.com/office/powerpoint/2010/main" val="3035591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24</a:t>
            </a:fld>
            <a:endParaRPr lang="ko-KR" altLang="en-US"/>
          </a:p>
        </p:txBody>
      </p:sp>
    </p:spTree>
    <p:extLst>
      <p:ext uri="{BB962C8B-B14F-4D97-AF65-F5344CB8AC3E}">
        <p14:creationId xmlns:p14="http://schemas.microsoft.com/office/powerpoint/2010/main" val="3466071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line detection example we saw previously can be modeled as a pattern detection by vector dot product and activation function.</a:t>
            </a:r>
          </a:p>
          <a:p>
            <a:r>
              <a:rPr lang="en-US" altLang="ko-KR" dirty="0"/>
              <a:t>If we consider that the 7x7 input in this example belongs to a large 2D input, and we do pattern detection continuously by shifting the 7x7 window over the entire 2D image, the operation is called Convolution.</a:t>
            </a:r>
          </a:p>
          <a:p>
            <a:r>
              <a:rPr lang="en-US" altLang="ko-KR" dirty="0"/>
              <a:t>That is, the convolution on 2D input is to scanning the 2D input to detect small patterns (of 7x7 size in our example).</a:t>
            </a:r>
          </a:p>
        </p:txBody>
      </p:sp>
      <p:sp>
        <p:nvSpPr>
          <p:cNvPr id="4" name="슬라이드 번호 개체 틀 3"/>
          <p:cNvSpPr>
            <a:spLocks noGrp="1"/>
          </p:cNvSpPr>
          <p:nvPr>
            <p:ph type="sldNum" sz="quarter" idx="10"/>
          </p:nvPr>
        </p:nvSpPr>
        <p:spPr/>
        <p:txBody>
          <a:bodyPr/>
          <a:lstStyle/>
          <a:p>
            <a:fld id="{3B15D9E9-1BA2-4364-9E63-F196A6851F0C}" type="slidenum">
              <a:rPr lang="en-US" smtClean="0"/>
              <a:pPr/>
              <a:t>25</a:t>
            </a:fld>
            <a:endParaRPr lang="en-US"/>
          </a:p>
        </p:txBody>
      </p:sp>
    </p:spTree>
    <p:extLst>
      <p:ext uri="{BB962C8B-B14F-4D97-AF65-F5344CB8AC3E}">
        <p14:creationId xmlns:p14="http://schemas.microsoft.com/office/powerpoint/2010/main" val="279286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shows how convolution works on 2D input.</a:t>
            </a:r>
          </a:p>
          <a:p>
            <a:r>
              <a:rPr kumimoji="1" lang="en-US" altLang="ko-KR" dirty="0"/>
              <a:t>We have 2D input in the middle (Input Image).</a:t>
            </a:r>
          </a:p>
          <a:p>
            <a:r>
              <a:rPr kumimoji="1" lang="en-US" altLang="ko-KR" dirty="0"/>
              <a:t>We have a small </a:t>
            </a:r>
            <a:r>
              <a:rPr kumimoji="1" lang="en-US" altLang="ko-KR" dirty="0" err="1"/>
              <a:t>RxR</a:t>
            </a:r>
            <a:r>
              <a:rPr kumimoji="1" lang="en-US" altLang="ko-KR" dirty="0"/>
              <a:t> window having weights (called filter) on the left.</a:t>
            </a:r>
          </a:p>
          <a:p>
            <a:r>
              <a:rPr kumimoji="1" lang="en-US" altLang="ko-KR" dirty="0"/>
              <a:t>In our previous example, we had R=7. </a:t>
            </a:r>
          </a:p>
          <a:p>
            <a:endParaRPr kumimoji="1" lang="en-US" altLang="ko-KR" dirty="0"/>
          </a:p>
          <a:p>
            <a:r>
              <a:rPr kumimoji="1" lang="en-US" altLang="ko-KR" dirty="0"/>
              <a:t>As the middle figure shows, we first place the </a:t>
            </a:r>
            <a:r>
              <a:rPr kumimoji="1" lang="en-US" altLang="ko-KR" dirty="0" err="1"/>
              <a:t>RxR</a:t>
            </a:r>
            <a:r>
              <a:rPr kumimoji="1" lang="en-US" altLang="ko-KR" dirty="0"/>
              <a:t> window on the upper left corner of the 2D input.</a:t>
            </a:r>
          </a:p>
          <a:p>
            <a:r>
              <a:rPr kumimoji="1" lang="en-US" altLang="ko-KR" dirty="0"/>
              <a:t>There, we do pattern detection, i.e., dot product operation between the </a:t>
            </a:r>
            <a:r>
              <a:rPr kumimoji="1" lang="en-US" altLang="ko-KR" dirty="0" err="1"/>
              <a:t>RxR</a:t>
            </a:r>
            <a:r>
              <a:rPr kumimoji="1" lang="en-US" altLang="ko-KR" dirty="0"/>
              <a:t> weights of filter and </a:t>
            </a:r>
            <a:r>
              <a:rPr kumimoji="1" lang="en-US" altLang="ko-KR" dirty="0" err="1"/>
              <a:t>RxR</a:t>
            </a:r>
            <a:r>
              <a:rPr kumimoji="1" lang="en-US" altLang="ko-KR" dirty="0"/>
              <a:t> input data in the </a:t>
            </a:r>
            <a:r>
              <a:rPr kumimoji="1" lang="en-US" altLang="ko-KR" dirty="0" err="1"/>
              <a:t>RxR</a:t>
            </a:r>
            <a:r>
              <a:rPr kumimoji="1" lang="en-US" altLang="ko-KR" dirty="0"/>
              <a:t> window.</a:t>
            </a:r>
          </a:p>
          <a:p>
            <a:r>
              <a:rPr kumimoji="1" lang="en-US" altLang="ko-KR" dirty="0"/>
              <a:t>The result of dot product becomes the first output neuron (small red square) in the 2D output (Output Image).</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t>The region of the filter window is called the receptive field of the corresponding output neuron.</a:t>
            </a:r>
          </a:p>
          <a:p>
            <a:endParaRPr kumimoji="1" lang="en-US" altLang="ko-KR" dirty="0"/>
          </a:p>
          <a:p>
            <a:r>
              <a:rPr kumimoji="1" lang="en-US" altLang="ko-KR" dirty="0"/>
              <a:t>Then, we move the window by a certain amount (called stride, typically 1) to the right on the 2D input image.</a:t>
            </a:r>
          </a:p>
          <a:p>
            <a:r>
              <a:rPr kumimoji="1" lang="en-US" altLang="ko-KR" dirty="0"/>
              <a:t>We do another pattern detection, i.e., dot product operation to obtain the next output neuron (the neighbor of the first output neuron) on the 2D output.</a:t>
            </a:r>
          </a:p>
          <a:p>
            <a:r>
              <a:rPr kumimoji="1" lang="en-US" altLang="ko-KR" dirty="0"/>
              <a:t>In this way, we scan the </a:t>
            </a:r>
            <a:r>
              <a:rPr kumimoji="1" lang="en-US" altLang="ko-KR" dirty="0" err="1"/>
              <a:t>RxR</a:t>
            </a:r>
            <a:r>
              <a:rPr kumimoji="1" lang="en-US" altLang="ko-KR" dirty="0"/>
              <a:t> window across the 2D input data and finally obtain a 2D output data, called output feature map or channel.</a:t>
            </a:r>
          </a:p>
          <a:p>
            <a:r>
              <a:rPr kumimoji="1" lang="en-US" altLang="ko-KR" dirty="0"/>
              <a:t> </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26</a:t>
            </a:fld>
            <a:endParaRPr lang="ko-KR" altLang="en-US"/>
          </a:p>
        </p:txBody>
      </p:sp>
    </p:spTree>
    <p:extLst>
      <p:ext uri="{BB962C8B-B14F-4D97-AF65-F5344CB8AC3E}">
        <p14:creationId xmlns:p14="http://schemas.microsoft.com/office/powerpoint/2010/main" val="106385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Typically, as this example shows, a convolutional layer takes as input 3D input called tensor and produces as output another 3D output. </a:t>
            </a:r>
            <a:endParaRPr lang="ko-KR" altLang="en-US" dirty="0"/>
          </a:p>
        </p:txBody>
      </p:sp>
      <p:sp>
        <p:nvSpPr>
          <p:cNvPr id="4" name="슬라이드 번호 개체 틀 3"/>
          <p:cNvSpPr>
            <a:spLocks noGrp="1"/>
          </p:cNvSpPr>
          <p:nvPr>
            <p:ph type="sldNum" sz="quarter" idx="10"/>
          </p:nvPr>
        </p:nvSpPr>
        <p:spPr/>
        <p:txBody>
          <a:bodyPr/>
          <a:lstStyle/>
          <a:p>
            <a:fld id="{11E2F386-4977-4912-812C-51623815BE5D}" type="slidenum">
              <a:rPr lang="ko-KR" altLang="en-US" smtClean="0"/>
              <a:t>27</a:t>
            </a:fld>
            <a:endParaRPr lang="ko-KR" altLang="en-US"/>
          </a:p>
        </p:txBody>
      </p:sp>
    </p:spTree>
    <p:extLst>
      <p:ext uri="{BB962C8B-B14F-4D97-AF65-F5344CB8AC3E}">
        <p14:creationId xmlns:p14="http://schemas.microsoft.com/office/powerpoint/2010/main" val="3074797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shows a typical convolution for 3D input and 3D output.</a:t>
            </a:r>
          </a:p>
          <a:p>
            <a:r>
              <a:rPr kumimoji="1" lang="en-US" altLang="ko-KR" dirty="0"/>
              <a:t>In this slide, we see only an output feature map.</a:t>
            </a:r>
          </a:p>
          <a:p>
            <a:r>
              <a:rPr kumimoji="1" lang="en-US" altLang="ko-KR" dirty="0"/>
              <a:t>Typically we have multiple output feature maps.</a:t>
            </a:r>
          </a:p>
          <a:p>
            <a:endParaRPr kumimoji="1" lang="en-US" altLang="ko-KR" dirty="0"/>
          </a:p>
          <a:p>
            <a:r>
              <a:rPr kumimoji="1" lang="en-US" altLang="ko-KR" dirty="0"/>
              <a:t>In this slide, each output feature map has its own set of kernel weights of </a:t>
            </a:r>
            <a:r>
              <a:rPr kumimoji="1" lang="en-US" altLang="ko-KR" dirty="0" err="1"/>
              <a:t>RxRxC</a:t>
            </a:r>
            <a:r>
              <a:rPr kumimoji="1" lang="en-US" altLang="ko-KR" dirty="0"/>
              <a:t>.</a:t>
            </a:r>
          </a:p>
          <a:p>
            <a:r>
              <a:rPr kumimoji="1" lang="en-US" altLang="ko-KR" dirty="0"/>
              <a:t>Note that we have 3D kernel because the input data are 3D.</a:t>
            </a:r>
          </a:p>
          <a:p>
            <a:r>
              <a:rPr kumimoji="1" lang="en-US" altLang="ko-KR" dirty="0"/>
              <a:t>As in the case of 2D convolution, we first place the kernel on the upper left corner of the 3D input as the slide shows.</a:t>
            </a:r>
          </a:p>
          <a:p>
            <a:r>
              <a:rPr kumimoji="1" lang="en-US" altLang="ko-KR" dirty="0"/>
              <a:t>Then, we do dot product operation between the kernel weights of </a:t>
            </a:r>
            <a:r>
              <a:rPr kumimoji="1" lang="en-US" altLang="ko-KR" dirty="0" err="1"/>
              <a:t>RxRxC</a:t>
            </a:r>
            <a:r>
              <a:rPr kumimoji="1" lang="en-US" altLang="ko-KR" dirty="0"/>
              <a:t> and the corresponding input data in the receptive field.</a:t>
            </a:r>
          </a:p>
          <a:p>
            <a:r>
              <a:rPr kumimoji="1" lang="en-US" altLang="ko-KR" dirty="0"/>
              <a:t>The result of dot product becomes the value of output neuron.</a:t>
            </a:r>
          </a:p>
          <a:p>
            <a:r>
              <a:rPr kumimoji="1" lang="en-US" altLang="ko-KR" dirty="0"/>
              <a:t>Then, we move the 3D window by a stride and do another dot production operation obtain the next output neuron.</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28</a:t>
            </a:fld>
            <a:endParaRPr lang="ko-KR" altLang="en-US"/>
          </a:p>
        </p:txBody>
      </p:sp>
    </p:spTree>
    <p:extLst>
      <p:ext uri="{BB962C8B-B14F-4D97-AF65-F5344CB8AC3E}">
        <p14:creationId xmlns:p14="http://schemas.microsoft.com/office/powerpoint/2010/main" val="3061169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is a complete example of convolution with 3D input and output.</a:t>
            </a:r>
          </a:p>
          <a:p>
            <a:r>
              <a:rPr kumimoji="1" lang="en-US" altLang="ko-KR" dirty="0"/>
              <a:t>As the slide shows, we have M different sets of kernel weights because each output channel has its own set of kernel weights </a:t>
            </a:r>
          </a:p>
          <a:p>
            <a:r>
              <a:rPr kumimoji="1" lang="en-US" altLang="ko-KR" dirty="0"/>
              <a:t>And we have M output channels in this example.</a:t>
            </a:r>
          </a:p>
          <a:p>
            <a:r>
              <a:rPr kumimoji="1" lang="en-US" altLang="ko-KR" dirty="0"/>
              <a:t>Thus, in order to obtain an output channel, we use its associated kernel weights in convolution.</a:t>
            </a:r>
          </a:p>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29</a:t>
            </a:fld>
            <a:endParaRPr lang="ko-KR" altLang="en-US"/>
          </a:p>
        </p:txBody>
      </p:sp>
    </p:spTree>
    <p:extLst>
      <p:ext uri="{BB962C8B-B14F-4D97-AF65-F5344CB8AC3E}">
        <p14:creationId xmlns:p14="http://schemas.microsoft.com/office/powerpoint/2010/main" val="1413749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will try to resolve questions shown in this slide in this lecture.</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3</a:t>
            </a:fld>
            <a:endParaRPr lang="ko-KR" altLang="en-US"/>
          </a:p>
        </p:txBody>
      </p:sp>
    </p:spTree>
    <p:extLst>
      <p:ext uri="{BB962C8B-B14F-4D97-AF65-F5344CB8AC3E}">
        <p14:creationId xmlns:p14="http://schemas.microsoft.com/office/powerpoint/2010/main" val="1829177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You can find more details of CNN operation in this URL.</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30</a:t>
            </a:fld>
            <a:endParaRPr lang="ko-KR" altLang="en-US"/>
          </a:p>
        </p:txBody>
      </p:sp>
    </p:spTree>
    <p:extLst>
      <p:ext uri="{BB962C8B-B14F-4D97-AF65-F5344CB8AC3E}">
        <p14:creationId xmlns:p14="http://schemas.microsoft.com/office/powerpoint/2010/main" val="2293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I mentioned earlier, the feature map of the first convolutional layer is analogous to the output of the ocular dominance column in V1.</a:t>
            </a:r>
          </a:p>
          <a:p>
            <a:r>
              <a:rPr lang="en-US" altLang="ko-KR" dirty="0"/>
              <a:t>A feature map in CNN can be a result of detecting a diagonal line on the entire input image.</a:t>
            </a:r>
            <a:endParaRPr lang="ko-KR" altLang="en-US" dirty="0"/>
          </a:p>
        </p:txBody>
      </p:sp>
      <p:sp>
        <p:nvSpPr>
          <p:cNvPr id="4" name="슬라이드 번호 개체 틀 3"/>
          <p:cNvSpPr>
            <a:spLocks noGrp="1"/>
          </p:cNvSpPr>
          <p:nvPr>
            <p:ph type="sldNum" sz="quarter" idx="10"/>
          </p:nvPr>
        </p:nvSpPr>
        <p:spPr/>
        <p:txBody>
          <a:bodyPr/>
          <a:lstStyle/>
          <a:p>
            <a:fld id="{3B15D9E9-1BA2-4364-9E63-F196A6851F0C}" type="slidenum">
              <a:rPr lang="en-US" smtClean="0"/>
              <a:pPr/>
              <a:t>31</a:t>
            </a:fld>
            <a:endParaRPr lang="en-US"/>
          </a:p>
        </p:txBody>
      </p:sp>
    </p:spTree>
    <p:extLst>
      <p:ext uri="{BB962C8B-B14F-4D97-AF65-F5344CB8AC3E}">
        <p14:creationId xmlns:p14="http://schemas.microsoft.com/office/powerpoint/2010/main" val="3035835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we go through the layers from the input to the output, </a:t>
            </a:r>
          </a:p>
          <a:p>
            <a:r>
              <a:rPr lang="en-US" altLang="ko-KR" dirty="0"/>
              <a:t>the CNN gives higher and higher level representation, i.e., features.</a:t>
            </a:r>
          </a:p>
        </p:txBody>
      </p:sp>
      <p:sp>
        <p:nvSpPr>
          <p:cNvPr id="4" name="슬라이드 번호 개체 틀 3"/>
          <p:cNvSpPr>
            <a:spLocks noGrp="1"/>
          </p:cNvSpPr>
          <p:nvPr>
            <p:ph type="sldNum" sz="quarter" idx="10"/>
          </p:nvPr>
        </p:nvSpPr>
        <p:spPr/>
        <p:txBody>
          <a:bodyPr/>
          <a:lstStyle/>
          <a:p>
            <a:fld id="{3B15D9E9-1BA2-4364-9E63-F196A6851F0C}" type="slidenum">
              <a:rPr lang="en-US" smtClean="0"/>
              <a:pPr/>
              <a:t>32</a:t>
            </a:fld>
            <a:endParaRPr lang="en-US"/>
          </a:p>
        </p:txBody>
      </p:sp>
    </p:spTree>
    <p:extLst>
      <p:ext uri="{BB962C8B-B14F-4D97-AF65-F5344CB8AC3E}">
        <p14:creationId xmlns:p14="http://schemas.microsoft.com/office/powerpoint/2010/main" val="1143455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Let’s see how we implement the convolution with 3D input and output.</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33</a:t>
            </a:fld>
            <a:endParaRPr lang="ko-KR" altLang="en-US"/>
          </a:p>
        </p:txBody>
      </p:sp>
    </p:spTree>
    <p:extLst>
      <p:ext uri="{BB962C8B-B14F-4D97-AF65-F5344CB8AC3E}">
        <p14:creationId xmlns:p14="http://schemas.microsoft.com/office/powerpoint/2010/main" val="4016685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We often flatten the 3D input and 3D kernel into two dimensional form as this slide exemplifies.</a:t>
            </a:r>
          </a:p>
          <a:p>
            <a:r>
              <a:rPr kumimoji="1" lang="en-US" altLang="ko-KR" dirty="0"/>
              <a:t>After obtaining 2D versions, i.e., input and weight matrices of 3D input and 3D kernel,</a:t>
            </a:r>
          </a:p>
          <a:p>
            <a:r>
              <a:rPr kumimoji="1" lang="en-US" altLang="ko-KR" dirty="0"/>
              <a:t>We multiply the two matrices to obtain the output matrix, which is the 3D output flattened in 2D.</a:t>
            </a:r>
          </a:p>
          <a:p>
            <a:r>
              <a:rPr kumimoji="1" lang="en-US" altLang="ko-KR" dirty="0"/>
              <a:t>Converting convolution to matrix multiplication is called convolution lowering.</a:t>
            </a:r>
          </a:p>
          <a:p>
            <a:r>
              <a:rPr kumimoji="1" lang="en-US" altLang="ko-KR" dirty="0"/>
              <a:t>In most of CPU and GPU implementations of convolution, we use convolution lowering </a:t>
            </a:r>
          </a:p>
          <a:p>
            <a:r>
              <a:rPr kumimoji="1" lang="en-US" altLang="ko-KR" dirty="0"/>
              <a:t>mainly because we can exploit well-optimized matrix multiplication library, e.g., GEMM for this. </a:t>
            </a:r>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34</a:t>
            </a:fld>
            <a:endParaRPr lang="ko-KR" altLang="en-US"/>
          </a:p>
        </p:txBody>
      </p:sp>
    </p:spTree>
    <p:extLst>
      <p:ext uri="{BB962C8B-B14F-4D97-AF65-F5344CB8AC3E}">
        <p14:creationId xmlns:p14="http://schemas.microsoft.com/office/powerpoint/2010/main" val="107766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Though convolution lowering is easy to utilize,</a:t>
            </a:r>
          </a:p>
          <a:p>
            <a:r>
              <a:rPr kumimoji="1" lang="en-US" altLang="ko-KR" dirty="0"/>
              <a:t>it has a critical problem of data duplication.</a:t>
            </a:r>
          </a:p>
          <a:p>
            <a:r>
              <a:rPr kumimoji="1" lang="en-US" altLang="ko-KR" dirty="0"/>
              <a:t>In this example, as the slide shows, the same data appear multiple times in the input matrix after 3D to 2D conversion.</a:t>
            </a:r>
          </a:p>
          <a:p>
            <a:r>
              <a:rPr kumimoji="1" lang="en-US" altLang="ko-KR" dirty="0"/>
              <a:t>For instance, D4 (red) appears four times in the input matrix.</a:t>
            </a:r>
          </a:p>
          <a:p>
            <a:r>
              <a:rPr kumimoji="1" lang="en-US" altLang="ko-KR" dirty="0"/>
              <a:t>The number of appearance, i.e., the amount of duplication is determined by the kernel size, </a:t>
            </a:r>
            <a:r>
              <a:rPr kumimoji="1" lang="en-US" altLang="ko-KR" dirty="0" err="1"/>
              <a:t>RxR</a:t>
            </a:r>
            <a:r>
              <a:rPr kumimoji="1" lang="en-US" altLang="ko-KR" dirty="0"/>
              <a:t>.</a:t>
            </a:r>
          </a:p>
          <a:p>
            <a:r>
              <a:rPr kumimoji="1" lang="en-US" altLang="ko-KR" dirty="0"/>
              <a:t>In case of large kernel like 7x7, a single input is duplicated 49 times, which means the input matrix is 49 times larger than the original 3D input, which is not desirable for performance.</a:t>
            </a:r>
          </a:p>
          <a:p>
            <a:r>
              <a:rPr kumimoji="1" lang="en-US" altLang="ko-KR" dirty="0"/>
              <a:t>The large input matrix incurs frequent cache misses in CPU and GPU thereby degrading performance.</a:t>
            </a:r>
          </a:p>
          <a:p>
            <a:endParaRPr kumimoji="1" lang="en-US" altLang="ko-KR" dirty="0"/>
          </a:p>
          <a:p>
            <a:r>
              <a:rPr kumimoji="1" lang="en-US" altLang="ko-KR" dirty="0"/>
              <a:t>There are a few solutions to address the data duplication problem like </a:t>
            </a:r>
            <a:r>
              <a:rPr kumimoji="1" lang="en-US" altLang="ko-KR" dirty="0" err="1"/>
              <a:t>cuDNN</a:t>
            </a:r>
            <a:r>
              <a:rPr kumimoji="1" lang="en-US" altLang="ko-KR" dirty="0"/>
              <a:t> from NVIDIA.</a:t>
            </a:r>
          </a:p>
          <a:p>
            <a:r>
              <a:rPr kumimoji="1" lang="en-US" altLang="ko-KR" dirty="0"/>
              <a:t>We will revisit this issue in more detail when we implement convolution lowering in our lab after mid-term exam.</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35</a:t>
            </a:fld>
            <a:endParaRPr lang="ko-KR" altLang="en-US"/>
          </a:p>
        </p:txBody>
      </p:sp>
    </p:spTree>
    <p:extLst>
      <p:ext uri="{BB962C8B-B14F-4D97-AF65-F5344CB8AC3E}">
        <p14:creationId xmlns:p14="http://schemas.microsoft.com/office/powerpoint/2010/main" val="4178954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Neural networks dominate server and mobile systems. Thus, many companies are developing their own dedicated hardware (chips) for neural network execution.</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36</a:t>
            </a:fld>
            <a:endParaRPr lang="ko-KR" altLang="en-US"/>
          </a:p>
        </p:txBody>
      </p:sp>
    </p:spTree>
    <p:extLst>
      <p:ext uri="{BB962C8B-B14F-4D97-AF65-F5344CB8AC3E}">
        <p14:creationId xmlns:p14="http://schemas.microsoft.com/office/powerpoint/2010/main" val="1428775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Google is one of the first companies which developed its own silicon chips only for neural network execution.</a:t>
            </a:r>
          </a:p>
          <a:p>
            <a:r>
              <a:rPr kumimoji="1" lang="en-US" altLang="ko-KR" dirty="0"/>
              <a:t>Their chips are called TPU, Tensor Processing Unit.</a:t>
            </a:r>
          </a:p>
          <a:p>
            <a:r>
              <a:rPr kumimoji="1" lang="en-US" altLang="ko-KR" dirty="0"/>
              <a:t>It also became famous after being used by AlphaGo of DeepMind in the Go game against Lee Sedol.</a:t>
            </a:r>
          </a:p>
          <a:p>
            <a:r>
              <a:rPr kumimoji="1" lang="en-US" altLang="ko-KR" dirty="0"/>
              <a:t> </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37</a:t>
            </a:fld>
            <a:endParaRPr lang="ko-KR" altLang="en-US"/>
          </a:p>
        </p:txBody>
      </p:sp>
    </p:spTree>
    <p:extLst>
      <p:ext uri="{BB962C8B-B14F-4D97-AF65-F5344CB8AC3E}">
        <p14:creationId xmlns:p14="http://schemas.microsoft.com/office/powerpoint/2010/main" val="4173188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Microsoft first developed their own hardware implementation on FPGA for their Bing search engine.</a:t>
            </a:r>
          </a:p>
          <a:p>
            <a:r>
              <a:rPr kumimoji="1" lang="en-US" altLang="ko-KR" dirty="0"/>
              <a:t>Then, they extended their FPGA solution to cover CNN as these articles show.</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38</a:t>
            </a:fld>
            <a:endParaRPr lang="ko-KR" altLang="en-US"/>
          </a:p>
        </p:txBody>
      </p:sp>
    </p:spTree>
    <p:extLst>
      <p:ext uri="{BB962C8B-B14F-4D97-AF65-F5344CB8AC3E}">
        <p14:creationId xmlns:p14="http://schemas.microsoft.com/office/powerpoint/2010/main" val="3253751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NVIDIA started to insert into their GPU a hardware accelerator called Tensor Core for neural network execution in fast and low-power manner. </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39</a:t>
            </a:fld>
            <a:endParaRPr lang="ko-KR" altLang="en-US"/>
          </a:p>
        </p:txBody>
      </p:sp>
    </p:spTree>
    <p:extLst>
      <p:ext uri="{BB962C8B-B14F-4D97-AF65-F5344CB8AC3E}">
        <p14:creationId xmlns:p14="http://schemas.microsoft.com/office/powerpoint/2010/main" val="663605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First, we will try to understand how our brain handles visual data in primary visual cortex and how much the artificial neural network resemble the real neuron net in our brain.</a:t>
            </a:r>
          </a:p>
          <a:p>
            <a:r>
              <a:rPr kumimoji="1" lang="en-US" altLang="ko-KR" dirty="0"/>
              <a:t>We will study MLP and Convolutional neural network (CNN).</a:t>
            </a:r>
          </a:p>
          <a:p>
            <a:r>
              <a:rPr kumimoji="1" lang="en-US" altLang="ko-KR" dirty="0"/>
              <a:t>Then, we will see a few commercial dedicated hardware chip design for artificial neural networks.</a:t>
            </a:r>
          </a:p>
          <a:p>
            <a:r>
              <a:rPr kumimoji="1" lang="en-US" altLang="ko-KR" dirty="0"/>
              <a:t>Finally, we will try to understand how our CNN design consists of software and hardware components.</a:t>
            </a:r>
          </a:p>
          <a:p>
            <a:endParaRPr kumimoji="1" lang="en-US" altLang="ko-KR"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4</a:t>
            </a:fld>
            <a:endParaRPr lang="ko-KR" altLang="en-US"/>
          </a:p>
        </p:txBody>
      </p:sp>
    </p:spTree>
    <p:extLst>
      <p:ext uri="{BB962C8B-B14F-4D97-AF65-F5344CB8AC3E}">
        <p14:creationId xmlns:p14="http://schemas.microsoft.com/office/powerpoint/2010/main" val="992861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Tensor core of NVIDIA basically performs 4x4 matrix multiplication and accumulation as this slide shows.</a:t>
            </a:r>
          </a:p>
          <a:p>
            <a:r>
              <a:rPr kumimoji="1" lang="en-US" altLang="ko-KR" dirty="0"/>
              <a:t>Note that Tensor Core runs 64 16b multiplications, required for this, in parallel. Thus,</a:t>
            </a:r>
          </a:p>
          <a:p>
            <a:r>
              <a:rPr kumimoji="1" lang="en-US" altLang="ko-KR" dirty="0"/>
              <a:t>64 multiplications finishes in a single clock cycle.</a:t>
            </a:r>
          </a:p>
          <a:p>
            <a:endParaRPr kumimoji="1" lang="en-US" altLang="ko-KR" dirty="0"/>
          </a:p>
          <a:p>
            <a:r>
              <a:rPr kumimoji="1" lang="en-US" altLang="ko-KR" dirty="0"/>
              <a:t>In order to do multiplications with large input matrices, they apply the blocking we briefly touched in the class introduction.</a:t>
            </a:r>
          </a:p>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40</a:t>
            </a:fld>
            <a:endParaRPr lang="ko-KR" altLang="en-US"/>
          </a:p>
        </p:txBody>
      </p:sp>
    </p:spTree>
    <p:extLst>
      <p:ext uri="{BB962C8B-B14F-4D97-AF65-F5344CB8AC3E}">
        <p14:creationId xmlns:p14="http://schemas.microsoft.com/office/powerpoint/2010/main" val="1323843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exemplifies the input and output matrices in the 2</a:t>
            </a:r>
            <a:r>
              <a:rPr kumimoji="1" lang="en-US" altLang="ko-KR" baseline="30000" dirty="0"/>
              <a:t>nd</a:t>
            </a:r>
            <a:r>
              <a:rPr kumimoji="1" lang="en-US" altLang="ko-KR" dirty="0"/>
              <a:t> convolution layer of </a:t>
            </a:r>
            <a:r>
              <a:rPr kumimoji="1" lang="en-US" altLang="ko-KR" dirty="0" err="1"/>
              <a:t>AlexNet</a:t>
            </a:r>
            <a:r>
              <a:rPr kumimoji="1" lang="en-US" altLang="ko-KR" dirty="0"/>
              <a:t>.</a:t>
            </a:r>
          </a:p>
          <a:p>
            <a:r>
              <a:rPr kumimoji="1" lang="en-US" altLang="ko-KR" dirty="0"/>
              <a:t>We need to multiply an input matrix of 14.5MB and a kernel matrix of 614KB to obtain an output matrix of 387KB.</a:t>
            </a:r>
          </a:p>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41</a:t>
            </a:fld>
            <a:endParaRPr lang="ko-KR" altLang="en-US"/>
          </a:p>
        </p:txBody>
      </p:sp>
    </p:spTree>
    <p:extLst>
      <p:ext uri="{BB962C8B-B14F-4D97-AF65-F5344CB8AC3E}">
        <p14:creationId xmlns:p14="http://schemas.microsoft.com/office/powerpoint/2010/main" val="1740119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As we know, blocking is to divide the input matrices and output matrix into smaller sub-matrices and </a:t>
            </a:r>
          </a:p>
          <a:p>
            <a:r>
              <a:rPr kumimoji="1" lang="en-US" altLang="ko-KR" dirty="0"/>
              <a:t>perform multiplication on those sub-matrices.</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42</a:t>
            </a:fld>
            <a:endParaRPr lang="ko-KR" altLang="en-US"/>
          </a:p>
        </p:txBody>
      </p:sp>
    </p:spTree>
    <p:extLst>
      <p:ext uri="{BB962C8B-B14F-4D97-AF65-F5344CB8AC3E}">
        <p14:creationId xmlns:p14="http://schemas.microsoft.com/office/powerpoint/2010/main" val="2266527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When we use Tensor Core which does 4x4 matrix multiplication and accumulation, </a:t>
            </a:r>
          </a:p>
          <a:p>
            <a:r>
              <a:rPr kumimoji="1" lang="en-US" altLang="ko-KR" dirty="0"/>
              <a:t>We can divide the input and output matrices into 4x4 sub-matrices and let Tensor Cores perform 4x4 matrix multiplications and accumulations on them.</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43</a:t>
            </a:fld>
            <a:endParaRPr lang="ko-KR" altLang="en-US"/>
          </a:p>
        </p:txBody>
      </p:sp>
    </p:spTree>
    <p:extLst>
      <p:ext uri="{BB962C8B-B14F-4D97-AF65-F5344CB8AC3E}">
        <p14:creationId xmlns:p14="http://schemas.microsoft.com/office/powerpoint/2010/main" val="339513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NVIDIA’s Tesla V100 GPU has 640 tensor cores.</a:t>
            </a:r>
          </a:p>
          <a:p>
            <a:r>
              <a:rPr kumimoji="1" lang="en-US" altLang="ko-KR" dirty="0"/>
              <a:t>Thus, tensor cores offer a compute capability of 120 Tera Flops (=640 Tensor Cores x 64 multiplications / Tensor Core x 1.455GHz x 2).</a:t>
            </a:r>
          </a:p>
          <a:p>
            <a:r>
              <a:rPr kumimoji="1" lang="en-US" altLang="ko-KR" dirty="0"/>
              <a:t>Note that we count 2 operations for multiplication and accumulation (addition). </a:t>
            </a:r>
          </a:p>
          <a:p>
            <a:r>
              <a:rPr kumimoji="1" lang="en-US" altLang="ko-KR" dirty="0"/>
              <a:t>That’s why we use a factor of 2 in the above equation.</a:t>
            </a:r>
          </a:p>
          <a:p>
            <a:endParaRPr kumimoji="1" lang="en-US" altLang="ko-KR" dirty="0"/>
          </a:p>
          <a:p>
            <a:r>
              <a:rPr kumimoji="1" lang="en-US" altLang="ko-KR" dirty="0"/>
              <a:t>Note that V100 GPU has traditional GPU cores to run CUDA code as well as Tensor Cores dedicated to matrix multiplication.</a:t>
            </a:r>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44</a:t>
            </a:fld>
            <a:endParaRPr lang="ko-KR" altLang="en-US"/>
          </a:p>
        </p:txBody>
      </p:sp>
    </p:spTree>
    <p:extLst>
      <p:ext uri="{BB962C8B-B14F-4D97-AF65-F5344CB8AC3E}">
        <p14:creationId xmlns:p14="http://schemas.microsoft.com/office/powerpoint/2010/main" val="193278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Compared with the previous NVIDIA GPUs like P100, Tensor cores offer significant performance boost to V100 as this slide shows.</a:t>
            </a:r>
          </a:p>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45</a:t>
            </a:fld>
            <a:endParaRPr lang="ko-KR" altLang="en-US"/>
          </a:p>
        </p:txBody>
      </p:sp>
    </p:spTree>
    <p:extLst>
      <p:ext uri="{BB962C8B-B14F-4D97-AF65-F5344CB8AC3E}">
        <p14:creationId xmlns:p14="http://schemas.microsoft.com/office/powerpoint/2010/main" val="3181837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Let’s try to have more understanding on our project to implement matrix multiplication for MLP and CNN (via convolution lowering) on FPGA.</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46</a:t>
            </a:fld>
            <a:endParaRPr lang="ko-KR" altLang="en-US"/>
          </a:p>
        </p:txBody>
      </p:sp>
    </p:spTree>
    <p:extLst>
      <p:ext uri="{BB962C8B-B14F-4D97-AF65-F5344CB8AC3E}">
        <p14:creationId xmlns:p14="http://schemas.microsoft.com/office/powerpoint/2010/main" val="2232063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As we know, MV multiplication is needed for MLP.</a:t>
            </a:r>
          </a:p>
          <a:p>
            <a:r>
              <a:rPr kumimoji="1" lang="en-US" altLang="ko-KR" dirty="0"/>
              <a:t>In our case, we implement MM multiplication with a series of MV multiplications.</a:t>
            </a:r>
          </a:p>
          <a:p>
            <a:r>
              <a:rPr kumimoji="1" lang="en-US" altLang="ko-KR" dirty="0"/>
              <a:t>Thus, our basic building block is MV multiplication.</a:t>
            </a:r>
          </a:p>
          <a:p>
            <a:r>
              <a:rPr kumimoji="1" lang="en-US" altLang="ko-KR" dirty="0"/>
              <a:t>In our FPGA implementation, we will design MV multiplication function in hardware.</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47</a:t>
            </a:fld>
            <a:endParaRPr lang="ko-KR" altLang="en-US"/>
          </a:p>
        </p:txBody>
      </p:sp>
    </p:spTree>
    <p:extLst>
      <p:ext uri="{BB962C8B-B14F-4D97-AF65-F5344CB8AC3E}">
        <p14:creationId xmlns:p14="http://schemas.microsoft.com/office/powerpoint/2010/main" val="2056829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Our hardware design, MV multiplication accelerator, in short MV accelerator looks like this figure.</a:t>
            </a:r>
          </a:p>
          <a:p>
            <a:r>
              <a:rPr kumimoji="1" lang="en-US" altLang="ko-KR" dirty="0"/>
              <a:t>PE (processing element) consists of multiplier and accumulator (with adder) called MAC.</a:t>
            </a:r>
          </a:p>
          <a:p>
            <a:r>
              <a:rPr kumimoji="1" lang="en-US" altLang="ko-KR" dirty="0"/>
              <a:t>In this simple example, we run two PEs in parallel.</a:t>
            </a:r>
          </a:p>
          <a:p>
            <a:r>
              <a:rPr kumimoji="1" lang="en-US" altLang="ko-KR" dirty="0"/>
              <a:t>To do that, we provide them with input data (matrix weights and vector element).</a:t>
            </a:r>
          </a:p>
          <a:p>
            <a:r>
              <a:rPr kumimoji="1" lang="en-US" altLang="ko-KR" dirty="0"/>
              <a:t>Note that the same vector element is broadcast to the two PEs.</a:t>
            </a:r>
          </a:p>
          <a:p>
            <a:r>
              <a:rPr kumimoji="1" lang="en-US" altLang="ko-KR" dirty="0"/>
              <a:t>After performing two multiplications in parallel,</a:t>
            </a:r>
          </a:p>
          <a:p>
            <a:r>
              <a:rPr kumimoji="1" lang="en-US" altLang="ko-KR" dirty="0"/>
              <a:t>We provide the two PEs with the next set of data.</a:t>
            </a:r>
          </a:p>
          <a:p>
            <a:r>
              <a:rPr kumimoji="1" lang="en-US" altLang="ko-KR" dirty="0"/>
              <a:t>As we know, each PE actually does a dot product operation between a row of weight matrix and the input vector.</a:t>
            </a:r>
          </a:p>
          <a:p>
            <a:endParaRPr kumimoji="1" lang="en-US" altLang="ko-KR" dirty="0"/>
          </a:p>
          <a:p>
            <a:r>
              <a:rPr kumimoji="1" lang="en-US" altLang="ko-KR" dirty="0"/>
              <a:t>We do blocking. That is, we divide our input and output matrices into blocks and do block-level multiplications.</a:t>
            </a:r>
          </a:p>
          <a:p>
            <a:r>
              <a:rPr kumimoji="1" lang="en-US" altLang="ko-KR" dirty="0"/>
              <a:t>In case of software only implementation, calling a block-level multiplication does not incur a significant overhead, but a typical function call overhead. However, when we use our own MV accelerator and we run it inside of the block-level multiplication, </a:t>
            </a:r>
          </a:p>
          <a:p>
            <a:r>
              <a:rPr kumimoji="1" lang="en-US" altLang="ko-KR" dirty="0"/>
              <a:t>Calling the hardware accelerator, or calling the blocked multiplication function (in short, blocking function) can be significant </a:t>
            </a:r>
          </a:p>
          <a:p>
            <a:r>
              <a:rPr kumimoji="1" lang="en-US" altLang="ko-KR" dirty="0"/>
              <a:t>Since CPU to hardware communication takes long time.</a:t>
            </a:r>
          </a:p>
          <a:p>
            <a:r>
              <a:rPr kumimoji="1" lang="en-US" altLang="ko-KR" dirty="0"/>
              <a:t>Thus, it is important to minimize the number of blocking function calls.</a:t>
            </a:r>
          </a:p>
          <a:p>
            <a:endParaRPr kumimoji="1" lang="en-US" altLang="ko-KR" dirty="0"/>
          </a:p>
          <a:p>
            <a:r>
              <a:rPr kumimoji="1" lang="en-US" altLang="ko-KR" dirty="0"/>
              <a:t>In our practice of Week 1, we do blocking for software only implementation. </a:t>
            </a:r>
          </a:p>
          <a:p>
            <a:r>
              <a:rPr kumimoji="1" lang="en-US" altLang="ko-KR" dirty="0"/>
              <a:t>However, since we will use our software code later to integrate our MV accelerator,</a:t>
            </a:r>
          </a:p>
          <a:p>
            <a:r>
              <a:rPr kumimoji="1" lang="en-US" altLang="ko-KR" dirty="0"/>
              <a:t>We do blocking while minimizing the number of blocking function calls.</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48</a:t>
            </a:fld>
            <a:endParaRPr lang="ko-KR" altLang="en-US"/>
          </a:p>
        </p:txBody>
      </p:sp>
    </p:spTree>
    <p:extLst>
      <p:ext uri="{BB962C8B-B14F-4D97-AF65-F5344CB8AC3E}">
        <p14:creationId xmlns:p14="http://schemas.microsoft.com/office/powerpoint/2010/main" val="2716205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Let’s see how we apply blocking to MV multiplication in this example.</a:t>
            </a:r>
          </a:p>
          <a:p>
            <a:r>
              <a:rPr kumimoji="1" lang="en-US" altLang="ko-KR" dirty="0"/>
              <a:t>We do 4x4 matrix by 4-dim vector using two PEs.</a:t>
            </a:r>
          </a:p>
          <a:p>
            <a:endParaRPr kumimoji="1" lang="en-US" altLang="ko-KR" dirty="0"/>
          </a:p>
          <a:p>
            <a:r>
              <a:rPr kumimoji="1" lang="en-US" altLang="ko-KR" dirty="0"/>
              <a:t>First, we can have a block of 2x2 on the weight matrix as this slide shows.</a:t>
            </a:r>
          </a:p>
          <a:p>
            <a:r>
              <a:rPr kumimoji="1" lang="en-US" altLang="ko-KR" dirty="0"/>
              <a:t>In this case, we may need to call block-based MV multiplication four times to finish the MV multiplication.</a:t>
            </a:r>
          </a:p>
          <a:p>
            <a:endParaRPr kumimoji="1" lang="en-US" altLang="ko-KR" dirty="0"/>
          </a:p>
          <a:p>
            <a:r>
              <a:rPr kumimoji="1" lang="en-US" altLang="ko-KR" dirty="0"/>
              <a:t>Assuming a single clock cycle on multiply and accumulate operation, a single blocking function takes two clock cycles doing two multiplications two times, and the total runtime will be 8 (=2 cycles/block x 4 blocks) clock cycles when ignoring software-hardware communication latency.</a:t>
            </a:r>
          </a:p>
          <a:p>
            <a:endParaRPr kumimoji="1" lang="en-US" altLang="ko-KR" dirty="0"/>
          </a:p>
          <a:p>
            <a:r>
              <a:rPr kumimoji="1" lang="en-US" altLang="ko-KR" dirty="0"/>
              <a:t>See the following four slides to see how blocking works in this example.</a:t>
            </a:r>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49</a:t>
            </a:fld>
            <a:endParaRPr lang="ko-KR" altLang="en-US"/>
          </a:p>
        </p:txBody>
      </p:sp>
    </p:spTree>
    <p:extLst>
      <p:ext uri="{BB962C8B-B14F-4D97-AF65-F5344CB8AC3E}">
        <p14:creationId xmlns:p14="http://schemas.microsoft.com/office/powerpoint/2010/main" val="34840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visual information, i.e., light is captured by photoreceptor cells in our retina as this slide shows.</a:t>
            </a:r>
          </a:p>
          <a:p>
            <a:r>
              <a:rPr lang="en-US" altLang="ko-KR" dirty="0"/>
              <a:t>As you know there are two types of photoreceptors, rod and cone, for brightness and color.</a:t>
            </a:r>
          </a:p>
          <a:p>
            <a:r>
              <a:rPr lang="en-US" altLang="ko-KR" dirty="0"/>
              <a:t>A group of photoreceptors are connected to a higher level cell called retinal ganglion cell as shown in the figure.</a:t>
            </a:r>
          </a:p>
          <a:p>
            <a:r>
              <a:rPr lang="en-US" altLang="ko-KR" dirty="0"/>
              <a:t>Each group of photoreceptors corresponds to an image sensor cell on our digital camera.</a:t>
            </a:r>
          </a:p>
          <a:p>
            <a:r>
              <a:rPr lang="en-US" altLang="ko-KR" dirty="0"/>
              <a:t>Thus, it detects the existence of light on its position.</a:t>
            </a:r>
          </a:p>
          <a:p>
            <a:r>
              <a:rPr lang="en-US" altLang="ko-KR" dirty="0"/>
              <a:t>The detected information (light or not) is transferred via the retinal ganglion cell to the brain.</a:t>
            </a:r>
            <a:endParaRPr lang="ko-KR" altLang="en-US" dirty="0"/>
          </a:p>
        </p:txBody>
      </p:sp>
      <p:sp>
        <p:nvSpPr>
          <p:cNvPr id="4" name="슬라이드 번호 개체 틀 3"/>
          <p:cNvSpPr>
            <a:spLocks noGrp="1"/>
          </p:cNvSpPr>
          <p:nvPr>
            <p:ph type="sldNum" sz="quarter" idx="10"/>
          </p:nvPr>
        </p:nvSpPr>
        <p:spPr/>
        <p:txBody>
          <a:bodyPr/>
          <a:lstStyle/>
          <a:p>
            <a:fld id="{3B15D9E9-1BA2-4364-9E63-F196A6851F0C}" type="slidenum">
              <a:rPr lang="en-US" smtClean="0"/>
              <a:pPr/>
              <a:t>5</a:t>
            </a:fld>
            <a:endParaRPr lang="en-US"/>
          </a:p>
        </p:txBody>
      </p:sp>
    </p:spTree>
    <p:extLst>
      <p:ext uri="{BB962C8B-B14F-4D97-AF65-F5344CB8AC3E}">
        <p14:creationId xmlns:p14="http://schemas.microsoft.com/office/powerpoint/2010/main" val="18874372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 block by sub-vector multiplication takes 2 cycles.</a:t>
            </a:r>
          </a:p>
          <a:p>
            <a:r>
              <a:rPr kumimoji="1" lang="en-US" altLang="ko-KR" dirty="0"/>
              <a:t>This slides shows the first cycle of the two cycles.</a:t>
            </a:r>
          </a:p>
          <a:p>
            <a:r>
              <a:rPr kumimoji="1" lang="en-US" altLang="ko-KR" dirty="0"/>
              <a:t>The vector element ‘1’ is broadcast to the two PEs.</a:t>
            </a:r>
          </a:p>
          <a:p>
            <a:r>
              <a:rPr kumimoji="1" lang="en-US" altLang="ko-KR" dirty="0"/>
              <a:t>Each PE receives its own kernel weight, a for PE1, and c for PE2. </a:t>
            </a:r>
          </a:p>
          <a:p>
            <a:r>
              <a:rPr kumimoji="1" lang="en-US" altLang="ko-KR" dirty="0"/>
              <a:t>Each PE multiplies the two input and accumulates the result with the current contents of accumulator register.</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50</a:t>
            </a:fld>
            <a:endParaRPr lang="ko-KR" altLang="en-US"/>
          </a:p>
        </p:txBody>
      </p:sp>
    </p:spTree>
    <p:extLst>
      <p:ext uri="{BB962C8B-B14F-4D97-AF65-F5344CB8AC3E}">
        <p14:creationId xmlns:p14="http://schemas.microsoft.com/office/powerpoint/2010/main" val="29626903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the second cycle of the first block, the second vector element ‘5’ is broadcast to the two PEs.</a:t>
            </a:r>
          </a:p>
          <a:p>
            <a:r>
              <a:rPr kumimoji="1" lang="en-US" altLang="ko-KR" dirty="0"/>
              <a:t>Each PE receives its own weight, PE1 receives b and PE2 d.</a:t>
            </a:r>
          </a:p>
          <a:p>
            <a:r>
              <a:rPr kumimoji="1" lang="en-US" altLang="ko-KR" dirty="0"/>
              <a:t>Each PE multiplies the two inputs and accumulates the result with the current contents of accumulator register. </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51</a:t>
            </a:fld>
            <a:endParaRPr lang="ko-KR" altLang="en-US"/>
          </a:p>
        </p:txBody>
      </p:sp>
    </p:spTree>
    <p:extLst>
      <p:ext uri="{BB962C8B-B14F-4D97-AF65-F5344CB8AC3E}">
        <p14:creationId xmlns:p14="http://schemas.microsoft.com/office/powerpoint/2010/main" val="4263319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shows the first clock cycle of the second block multiplication.</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52</a:t>
            </a:fld>
            <a:endParaRPr lang="ko-KR" altLang="en-US"/>
          </a:p>
        </p:txBody>
      </p:sp>
    </p:spTree>
    <p:extLst>
      <p:ext uri="{BB962C8B-B14F-4D97-AF65-F5344CB8AC3E}">
        <p14:creationId xmlns:p14="http://schemas.microsoft.com/office/powerpoint/2010/main" val="39025794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After finishing the second block multiplication, each PE has an element of output matrix, .</a:t>
            </a:r>
            <a:r>
              <a:rPr kumimoji="1" lang="en-US" altLang="ko-KR" dirty="0" err="1"/>
              <a:t>e.g</a:t>
            </a:r>
            <a:r>
              <a:rPr kumimoji="1" lang="en-US" altLang="ko-KR" dirty="0"/>
              <a:t>, PE1 has O1 as the output.</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53</a:t>
            </a:fld>
            <a:endParaRPr lang="ko-KR" altLang="en-US"/>
          </a:p>
        </p:txBody>
      </p:sp>
    </p:spTree>
    <p:extLst>
      <p:ext uri="{BB962C8B-B14F-4D97-AF65-F5344CB8AC3E}">
        <p14:creationId xmlns:p14="http://schemas.microsoft.com/office/powerpoint/2010/main" val="6663049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If we can have a larger block like 2x4 shown in this slide,</a:t>
            </a:r>
          </a:p>
          <a:p>
            <a:r>
              <a:rPr kumimoji="1" lang="en-US" altLang="ko-KR" dirty="0"/>
              <a:t>We have only to call the blocking function two times.</a:t>
            </a:r>
          </a:p>
          <a:p>
            <a:r>
              <a:rPr kumimoji="1" lang="en-US" altLang="ko-KR" dirty="0"/>
              <a:t>Each blocking function will take four clock cycles and the total runtime will be 8 clock cycles.</a:t>
            </a:r>
          </a:p>
          <a:p>
            <a:r>
              <a:rPr kumimoji="1" lang="en-US" altLang="ko-KR" dirty="0"/>
              <a:t>When we ignore software-hardware communication, </a:t>
            </a:r>
          </a:p>
          <a:p>
            <a:r>
              <a:rPr kumimoji="1" lang="en-US" altLang="ko-KR" dirty="0"/>
              <a:t>The two cases have the same cycles.</a:t>
            </a:r>
          </a:p>
          <a:p>
            <a:endParaRPr kumimoji="1" lang="en-US" altLang="ko-KR" dirty="0"/>
          </a:p>
          <a:p>
            <a:r>
              <a:rPr kumimoji="1" lang="en-US" altLang="ko-KR" dirty="0"/>
              <a:t>However, if software-hardware communication is considered and large, e.g., 2 clock cycles,</a:t>
            </a:r>
          </a:p>
          <a:p>
            <a:r>
              <a:rPr kumimoji="1" lang="en-US" altLang="ko-KR" dirty="0"/>
              <a:t>The second case, where we have fewer blocking function calls, can finish earlier than the first case.</a:t>
            </a:r>
          </a:p>
          <a:p>
            <a:endParaRPr kumimoji="1" lang="en-US" altLang="ko-KR" dirty="0"/>
          </a:p>
          <a:p>
            <a:r>
              <a:rPr kumimoji="1" lang="en-US" altLang="ko-KR" dirty="0"/>
              <a:t>Note that in the two cases (previous and current ones), we still use only two PEs. </a:t>
            </a:r>
          </a:p>
          <a:p>
            <a:r>
              <a:rPr kumimoji="1" lang="en-US" altLang="ko-KR" dirty="0"/>
              <a:t>However, we assume two cases, 2x2 block and 2x4 block.</a:t>
            </a:r>
          </a:p>
          <a:p>
            <a:endParaRPr kumimoji="1" lang="en-US" altLang="ko-KR" dirty="0"/>
          </a:p>
          <a:p>
            <a:r>
              <a:rPr kumimoji="1" lang="en-US" altLang="ko-KR" dirty="0"/>
              <a:t>Block size for hardware accelerator is typically determined by the memory size on the hardware accelerator.</a:t>
            </a:r>
          </a:p>
          <a:p>
            <a:r>
              <a:rPr kumimoji="1" lang="en-US" altLang="ko-KR" dirty="0"/>
              <a:t>Thus, in order to reduce the number of blocking function calls, i.e., software-hardware communication overhead,</a:t>
            </a:r>
          </a:p>
          <a:p>
            <a:r>
              <a:rPr kumimoji="1" lang="en-US" altLang="ko-KR" dirty="0"/>
              <a:t>It is important to have as large memory as possible on the accelerator side.</a:t>
            </a:r>
          </a:p>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54</a:t>
            </a:fld>
            <a:endParaRPr lang="ko-KR" altLang="en-US"/>
          </a:p>
        </p:txBody>
      </p:sp>
    </p:spTree>
    <p:extLst>
      <p:ext uri="{BB962C8B-B14F-4D97-AF65-F5344CB8AC3E}">
        <p14:creationId xmlns:p14="http://schemas.microsoft.com/office/powerpoint/2010/main" val="32178750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this example, we have 2x more Pes than the previous case. </a:t>
            </a:r>
          </a:p>
          <a:p>
            <a:r>
              <a:rPr kumimoji="1" lang="en-US" altLang="ko-KR" dirty="0"/>
              <a:t>Thus, we can reduce the cycles spent for computation.</a:t>
            </a:r>
          </a:p>
          <a:p>
            <a:r>
              <a:rPr kumimoji="1" lang="en-US" altLang="ko-KR" dirty="0"/>
              <a:t>However, the call overhead of blocking function does not change since it depends on the number of function calls, not the number of PEs.</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55</a:t>
            </a:fld>
            <a:endParaRPr lang="ko-KR" altLang="en-US"/>
          </a:p>
        </p:txBody>
      </p:sp>
    </p:spTree>
    <p:extLst>
      <p:ext uri="{BB962C8B-B14F-4D97-AF65-F5344CB8AC3E}">
        <p14:creationId xmlns:p14="http://schemas.microsoft.com/office/powerpoint/2010/main" val="5788596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slides shows blocking example and C code for the blocking.</a:t>
            </a:r>
          </a:p>
          <a:p>
            <a:r>
              <a:rPr kumimoji="1" lang="en-US" altLang="ko-KR" dirty="0"/>
              <a:t>On the lower left corner, we have C code for matrix vector multiplication.</a:t>
            </a:r>
          </a:p>
          <a:p>
            <a:r>
              <a:rPr kumimoji="1" lang="en-US" altLang="ko-KR" dirty="0"/>
              <a:t>We assume 2x2 block as shown in the upper right corner. </a:t>
            </a:r>
          </a:p>
          <a:p>
            <a:r>
              <a:rPr kumimoji="1" lang="en-US" altLang="ko-KR" dirty="0"/>
              <a:t>The code on the lower right shows the blocking code. </a:t>
            </a:r>
          </a:p>
          <a:p>
            <a:r>
              <a:rPr kumimoji="1" lang="en-US" altLang="ko-KR" dirty="0"/>
              <a:t>There are two key changes compared with the original code.</a:t>
            </a:r>
          </a:p>
          <a:p>
            <a:endParaRPr kumimoji="1" lang="en-US" altLang="ko-KR" dirty="0"/>
          </a:p>
          <a:p>
            <a:r>
              <a:rPr kumimoji="1" lang="en-US" altLang="ko-KR" dirty="0"/>
              <a:t>First the red dashed box has two lines of code, each for one output.</a:t>
            </a:r>
          </a:p>
          <a:p>
            <a:r>
              <a:rPr kumimoji="1" lang="en-US" altLang="ko-KR" dirty="0"/>
              <a:t>Actually, a line here corresponds to the PE operation in the previous MV accelerator example.</a:t>
            </a:r>
          </a:p>
          <a:p>
            <a:r>
              <a:rPr kumimoji="1" lang="en-US" altLang="ko-KR" dirty="0"/>
              <a:t>Thus, we can assume we can implement this code section (red rectangle) with a MV accelerator with two PEs.</a:t>
            </a:r>
          </a:p>
          <a:p>
            <a:endParaRPr kumimoji="1" lang="en-US" altLang="ko-KR" dirty="0"/>
          </a:p>
          <a:p>
            <a:r>
              <a:rPr kumimoji="1" lang="en-US" altLang="ko-KR" dirty="0"/>
              <a:t>The second difference, compared with the original code, is that the indices </a:t>
            </a:r>
            <a:r>
              <a:rPr kumimoji="1" lang="en-US" altLang="ko-KR" dirty="0" err="1"/>
              <a:t>i</a:t>
            </a:r>
            <a:r>
              <a:rPr kumimoji="1" lang="en-US" altLang="ko-KR" dirty="0"/>
              <a:t> and j increases by 2 because we use 2x2 block.</a:t>
            </a:r>
          </a:p>
          <a:p>
            <a:r>
              <a:rPr kumimoji="1" lang="en-US" altLang="ko-KR" dirty="0"/>
              <a:t>In other words, the index increase by a slide K when use use </a:t>
            </a:r>
            <a:r>
              <a:rPr kumimoji="1" lang="en-US" altLang="ko-KR" dirty="0" err="1"/>
              <a:t>KxK</a:t>
            </a:r>
            <a:r>
              <a:rPr kumimoji="1" lang="en-US" altLang="ko-KR" dirty="0"/>
              <a:t> block.</a:t>
            </a:r>
          </a:p>
          <a:p>
            <a:endParaRPr kumimoji="1" lang="en-US" altLang="ko-KR" dirty="0"/>
          </a:p>
          <a:p>
            <a:r>
              <a:rPr kumimoji="1" lang="en-US" altLang="ko-KR" dirty="0"/>
              <a:t>This slide shows the case that index </a:t>
            </a:r>
            <a:r>
              <a:rPr kumimoji="1" lang="en-US" altLang="ko-KR" dirty="0" err="1"/>
              <a:t>i</a:t>
            </a:r>
            <a:r>
              <a:rPr kumimoji="1" lang="en-US" altLang="ko-KR" dirty="0"/>
              <a:t> = 0.</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56</a:t>
            </a:fld>
            <a:endParaRPr lang="ko-KR" altLang="en-US"/>
          </a:p>
        </p:txBody>
      </p:sp>
    </p:spTree>
    <p:extLst>
      <p:ext uri="{BB962C8B-B14F-4D97-AF65-F5344CB8AC3E}">
        <p14:creationId xmlns:p14="http://schemas.microsoft.com/office/powerpoint/2010/main" val="17307942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slide shows the case that index </a:t>
            </a:r>
            <a:r>
              <a:rPr kumimoji="1" lang="en-US" altLang="ko-KR" dirty="0" err="1"/>
              <a:t>i</a:t>
            </a:r>
            <a:r>
              <a:rPr kumimoji="1" lang="en-US" altLang="ko-KR" dirty="0"/>
              <a:t> = 2.</a:t>
            </a:r>
          </a:p>
          <a:p>
            <a:r>
              <a:rPr kumimoji="1" lang="en-US" altLang="ko-KR" dirty="0"/>
              <a:t>Note that the 2x2 block on the upper right moved downward by 2 positions.</a:t>
            </a:r>
          </a:p>
          <a:p>
            <a:r>
              <a:rPr kumimoji="1" lang="en-US" altLang="ko-KR" dirty="0"/>
              <a:t>The output region also moved in the same manner as the other dashed rectangle on the output vector shows.</a:t>
            </a:r>
          </a:p>
          <a:p>
            <a:r>
              <a:rPr kumimoji="1" lang="en-US" altLang="ko-KR" dirty="0"/>
              <a:t>Note also that the input block is the same.</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57</a:t>
            </a:fld>
            <a:endParaRPr lang="ko-KR" altLang="en-US"/>
          </a:p>
        </p:txBody>
      </p:sp>
    </p:spTree>
    <p:extLst>
      <p:ext uri="{BB962C8B-B14F-4D97-AF65-F5344CB8AC3E}">
        <p14:creationId xmlns:p14="http://schemas.microsoft.com/office/powerpoint/2010/main" val="23791228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Here, we finally arrived at index </a:t>
            </a:r>
            <a:r>
              <a:rPr kumimoji="1" lang="en-US" altLang="ko-KR" dirty="0" err="1"/>
              <a:t>i</a:t>
            </a:r>
            <a:r>
              <a:rPr kumimoji="1" lang="en-US" altLang="ko-KR" dirty="0"/>
              <a:t> = N-2.</a:t>
            </a:r>
          </a:p>
          <a:p>
            <a:r>
              <a:rPr kumimoji="1" lang="en-US" altLang="ko-KR" dirty="0"/>
              <a:t>In upper right corner, we see we finished covering the first two columns of weight matrix.</a:t>
            </a:r>
          </a:p>
          <a:p>
            <a:r>
              <a:rPr kumimoji="1" lang="en-US" altLang="ko-KR" dirty="0"/>
              <a:t>Note that, we used the same input until now.</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58</a:t>
            </a:fld>
            <a:endParaRPr lang="ko-KR" altLang="en-US"/>
          </a:p>
        </p:txBody>
      </p:sp>
    </p:spTree>
    <p:extLst>
      <p:ext uri="{BB962C8B-B14F-4D97-AF65-F5344CB8AC3E}">
        <p14:creationId xmlns:p14="http://schemas.microsoft.com/office/powerpoint/2010/main" val="14541766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Now, index j = 2.</a:t>
            </a:r>
          </a:p>
          <a:p>
            <a:r>
              <a:rPr kumimoji="1" lang="en-US" altLang="ko-KR" dirty="0"/>
              <a:t>The vector block now moved downward by 2 positions.</a:t>
            </a:r>
          </a:p>
          <a:p>
            <a:r>
              <a:rPr kumimoji="1" lang="en-US" altLang="ko-KR" dirty="0"/>
              <a:t>Note that the 2x2 block also moved to the right while the output sub-vector starts from the initial position.</a:t>
            </a:r>
          </a:p>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59</a:t>
            </a:fld>
            <a:endParaRPr lang="ko-KR" altLang="en-US"/>
          </a:p>
        </p:txBody>
      </p:sp>
    </p:spTree>
    <p:extLst>
      <p:ext uri="{BB962C8B-B14F-4D97-AF65-F5344CB8AC3E}">
        <p14:creationId xmlns:p14="http://schemas.microsoft.com/office/powerpoint/2010/main" val="2679006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A retinal ganglion cell is connected, via an intermediate point called LGN, to a neuron in our brain.</a:t>
            </a:r>
          </a:p>
          <a:p>
            <a:r>
              <a:rPr kumimoji="1" lang="en-US" altLang="ko-KR" dirty="0"/>
              <a:t>As shown in the slide, the neuron which receives information from the retina is located in a region called primary visual cortex (V1), at the back of your head.</a:t>
            </a:r>
          </a:p>
          <a:p>
            <a:r>
              <a:rPr kumimoji="1" lang="en-US" altLang="ko-KR" dirty="0"/>
              <a:t>Note that a neuron in V1 represents a retinal ganglion cell in retina.</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6</a:t>
            </a:fld>
            <a:endParaRPr lang="ko-KR" altLang="en-US"/>
          </a:p>
        </p:txBody>
      </p:sp>
    </p:spTree>
    <p:extLst>
      <p:ext uri="{BB962C8B-B14F-4D97-AF65-F5344CB8AC3E}">
        <p14:creationId xmlns:p14="http://schemas.microsoft.com/office/powerpoint/2010/main" val="12341012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Then, we increment index </a:t>
            </a:r>
            <a:r>
              <a:rPr kumimoji="1" lang="en-US" altLang="ko-KR" dirty="0" err="1"/>
              <a:t>i</a:t>
            </a:r>
            <a:r>
              <a:rPr kumimoji="1" lang="en-US" altLang="ko-KR" dirty="0"/>
              <a:t> by 2 to go downward as before.</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60</a:t>
            </a:fld>
            <a:endParaRPr lang="ko-KR" altLang="en-US"/>
          </a:p>
        </p:txBody>
      </p:sp>
    </p:spTree>
    <p:extLst>
      <p:ext uri="{BB962C8B-B14F-4D97-AF65-F5344CB8AC3E}">
        <p14:creationId xmlns:p14="http://schemas.microsoft.com/office/powerpoint/2010/main" val="1815557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 slides shows the end of iteration when j = 2.</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61</a:t>
            </a:fld>
            <a:endParaRPr lang="ko-KR" altLang="en-US"/>
          </a:p>
        </p:txBody>
      </p:sp>
    </p:spTree>
    <p:extLst>
      <p:ext uri="{BB962C8B-B14F-4D97-AF65-F5344CB8AC3E}">
        <p14:creationId xmlns:p14="http://schemas.microsoft.com/office/powerpoint/2010/main" val="25532564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As we covered in the class introduction with this slide,</a:t>
            </a:r>
          </a:p>
          <a:p>
            <a:r>
              <a:rPr lang="en-US" altLang="ko-KR" dirty="0"/>
              <a:t>We use Xilinx Zynq FPGA.</a:t>
            </a:r>
          </a:p>
          <a:p>
            <a:r>
              <a:rPr lang="en-US" altLang="ko-KR" dirty="0"/>
              <a:t>We will implement the software part of our CNN on the ARM processor and </a:t>
            </a:r>
          </a:p>
          <a:p>
            <a:r>
              <a:rPr lang="en-US" altLang="ko-KR" dirty="0"/>
              <a:t>Our MV accelerator on the programmable logic part.</a:t>
            </a:r>
          </a:p>
          <a:p>
            <a:endParaRPr lang="en-US" altLang="ko-KR" dirty="0"/>
          </a:p>
          <a:p>
            <a:r>
              <a:rPr lang="en-US" altLang="ko-KR" dirty="0"/>
              <a:t>Specifically, we will replace the code of block-based multiplication (block dashed rectangle on the left) </a:t>
            </a:r>
          </a:p>
          <a:p>
            <a:r>
              <a:rPr lang="en-US" altLang="ko-KR" dirty="0"/>
              <a:t>With a function call to our MV accelerator in the programmable logic.</a:t>
            </a:r>
          </a:p>
          <a:p>
            <a:r>
              <a:rPr lang="en-US" altLang="ko-KR" dirty="0"/>
              <a:t>In order to provide the MV accelerator with the input data, and to receive the result of MV accelerator,</a:t>
            </a:r>
          </a:p>
          <a:p>
            <a:r>
              <a:rPr lang="en-US" altLang="ko-KR" dirty="0"/>
              <a:t>We use a memory module called BRAM as shown in the figure.</a:t>
            </a:r>
          </a:p>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62</a:t>
            </a:fld>
            <a:endParaRPr lang="ko-KR" altLang="en-US"/>
          </a:p>
        </p:txBody>
      </p:sp>
    </p:spTree>
    <p:extLst>
      <p:ext uri="{BB962C8B-B14F-4D97-AF65-F5344CB8AC3E}">
        <p14:creationId xmlns:p14="http://schemas.microsoft.com/office/powerpoint/2010/main" val="35550010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This is the schematic diagram of our design.</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a:t>You will design the entire system using a graphic user interface like this.</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a:t>In this example, if you check the name of each module, we can see that this schematics include both software (</a:t>
            </a:r>
            <a:r>
              <a:rPr lang="en-US" altLang="ko-KR" baseline="0" dirty="0" err="1"/>
              <a:t>processing_system</a:t>
            </a:r>
            <a:r>
              <a:rPr lang="en-US" altLang="ko-KR" baseline="0" dirty="0"/>
              <a:t>), bus (</a:t>
            </a:r>
            <a:r>
              <a:rPr lang="en-US" altLang="ko-KR" baseline="0" dirty="0" err="1"/>
              <a:t>axi_mem_interconnect</a:t>
            </a:r>
            <a:r>
              <a:rPr lang="en-US" altLang="ko-KR" baseline="0" dirty="0"/>
              <a:t>), accelerator (</a:t>
            </a:r>
            <a:r>
              <a:rPr lang="en-US" altLang="ko-KR" baseline="0" dirty="0" err="1"/>
              <a:t>myip</a:t>
            </a:r>
            <a:r>
              <a:rPr lang="en-US" altLang="ko-KR" baseline="0" dirty="0"/>
              <a:t>) and memory for software-hardware communication (</a:t>
            </a:r>
            <a:r>
              <a:rPr lang="en-US" altLang="ko-KR" baseline="0" dirty="0" err="1"/>
              <a:t>bram_ctrl</a:t>
            </a:r>
            <a:r>
              <a:rPr lang="en-US" altLang="ko-KR" baseline="0" dirty="0"/>
              <a:t> and </a:t>
            </a:r>
            <a:r>
              <a:rPr lang="en-US" altLang="ko-KR" baseline="0" dirty="0" err="1"/>
              <a:t>blk_mem</a:t>
            </a:r>
            <a:r>
              <a:rPr lang="en-US" altLang="ko-KR" baseline="0" dirty="0"/>
              <a:t>).</a:t>
            </a:r>
          </a:p>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63</a:t>
            </a:fld>
            <a:endParaRPr lang="ko-KR" altLang="en-US"/>
          </a:p>
        </p:txBody>
      </p:sp>
    </p:spTree>
    <p:extLst>
      <p:ext uri="{BB962C8B-B14F-4D97-AF65-F5344CB8AC3E}">
        <p14:creationId xmlns:p14="http://schemas.microsoft.com/office/powerpoint/2010/main" val="12608583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This is the summary of lecture on Week 1.</a:t>
            </a:r>
          </a:p>
          <a:p>
            <a:endParaRPr kumimoji="1" lang="en-US" altLang="ko-KR" dirty="0"/>
          </a:p>
          <a:p>
            <a:r>
              <a:rPr kumimoji="1" lang="en-US" altLang="ko-KR" dirty="0"/>
              <a:t>Thank you!</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64</a:t>
            </a:fld>
            <a:endParaRPr lang="ko-KR" altLang="en-US"/>
          </a:p>
        </p:txBody>
      </p:sp>
    </p:spTree>
    <p:extLst>
      <p:ext uri="{BB962C8B-B14F-4D97-AF65-F5344CB8AC3E}">
        <p14:creationId xmlns:p14="http://schemas.microsoft.com/office/powerpoint/2010/main" val="40364600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65</a:t>
            </a:fld>
            <a:endParaRPr lang="ko-KR" altLang="en-US"/>
          </a:p>
        </p:txBody>
      </p:sp>
    </p:spTree>
    <p:extLst>
      <p:ext uri="{BB962C8B-B14F-4D97-AF65-F5344CB8AC3E}">
        <p14:creationId xmlns:p14="http://schemas.microsoft.com/office/powerpoint/2010/main" val="974278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On the upper left corner of this slide, we have 7x7 array of circles.</a:t>
            </a:r>
          </a:p>
          <a:p>
            <a:r>
              <a:rPr lang="en-US" altLang="ko-KR" dirty="0"/>
              <a:t>Let’s assume that each circle corresponds to a ganglion cell. </a:t>
            </a:r>
          </a:p>
          <a:p>
            <a:r>
              <a:rPr lang="en-US" altLang="ko-KR" dirty="0"/>
              <a:t>Let’s assume that a neuron in V1 is strongly (positively) connected to the ganglion cells in the diagonal position of 7x7 array of ganglion cells.</a:t>
            </a:r>
          </a:p>
          <a:p>
            <a:r>
              <a:rPr lang="en-US" altLang="ko-KR" dirty="0"/>
              <a:t>The V1 neuron is not strongly (negatively) connected to the other ganglion cells in the 7x7 array.</a:t>
            </a:r>
          </a:p>
          <a:p>
            <a:r>
              <a:rPr lang="en-US" altLang="ko-KR" dirty="0"/>
              <a:t>In such a case, when we see a bright diagonal light in a dark room, </a:t>
            </a:r>
          </a:p>
          <a:p>
            <a:r>
              <a:rPr lang="en-US" altLang="ko-KR" dirty="0"/>
              <a:t>The ganglion cells on the diagonal position will receive light while the other ganglion cells do not receive any light.</a:t>
            </a:r>
          </a:p>
          <a:p>
            <a:r>
              <a:rPr lang="en-US" altLang="ko-KR" dirty="0"/>
              <a:t>The ganglion cells on the diagonal position will give large response, i.e., large output to the connected V1 neuron.</a:t>
            </a:r>
          </a:p>
          <a:p>
            <a:r>
              <a:rPr lang="en-US" altLang="ko-KR" dirty="0"/>
              <a:t>The V1 neuron accumulates all its inputs and produces output depending on the total amount of accumulated input.</a:t>
            </a:r>
          </a:p>
          <a:p>
            <a:r>
              <a:rPr lang="en-US" altLang="ko-KR" dirty="0"/>
              <a:t>Since the V1 neuron is positively connected with the ganglion cells on the diagonal line, </a:t>
            </a:r>
          </a:p>
          <a:p>
            <a:r>
              <a:rPr lang="en-US" altLang="ko-KR" dirty="0"/>
              <a:t>The total accumulation of input to the V1 neuron will be large enough for the V1 neuron to produce strong response, i.e., very frequent spikes as shown in the slide.</a:t>
            </a:r>
          </a:p>
          <a:p>
            <a:endParaRPr lang="en-US" altLang="ko-KR" dirty="0"/>
          </a:p>
          <a:p>
            <a:r>
              <a:rPr lang="en-US" altLang="ko-KR" dirty="0"/>
              <a:t>Let’s assume that the bright diagonal line changes its angle by a small amount as shown at the bottom left of the slide.</a:t>
            </a:r>
          </a:p>
          <a:p>
            <a:r>
              <a:rPr lang="en-US" altLang="ko-KR" dirty="0"/>
              <a:t>Now the same V1 neuron will receive smaller amount of input from the ganglion cell </a:t>
            </a:r>
          </a:p>
          <a:p>
            <a:r>
              <a:rPr lang="en-US" altLang="ko-KR" dirty="0"/>
              <a:t>Because the V1 neuron is strongly connected only to the ganglion cells on the diagonal position.</a:t>
            </a:r>
          </a:p>
          <a:p>
            <a:r>
              <a:rPr lang="en-US" altLang="ko-KR" dirty="0"/>
              <a:t>The input from those diagonal cells will become less since only a few diagonal ganglions receive the light while the other diagonal ganglion cells do not receive any light. </a:t>
            </a:r>
          </a:p>
          <a:p>
            <a:r>
              <a:rPr lang="en-US" altLang="ko-KR" dirty="0"/>
              <a:t>There are some ganglion cells near the diagonal ones.</a:t>
            </a:r>
          </a:p>
          <a:p>
            <a:r>
              <a:rPr lang="en-US" altLang="ko-KR" dirty="0"/>
              <a:t>However, as mentioned earlier, they are negatively connected to the V1 neuron.</a:t>
            </a:r>
          </a:p>
          <a:p>
            <a:r>
              <a:rPr lang="en-US" altLang="ko-KR" dirty="0"/>
              <a:t>Thus, if they give large output the the V1 neuron, due to the negative connectivity, the V1 neuron will receive large negative input thereby reducing its total accumulation of its inputs.</a:t>
            </a:r>
          </a:p>
          <a:p>
            <a:r>
              <a:rPr lang="en-US" altLang="ko-KR" dirty="0"/>
              <a:t>Due to the small accumulation of input, the V1 neuron will give weak response as the slide shows.</a:t>
            </a:r>
          </a:p>
          <a:p>
            <a:endParaRPr lang="en-US" altLang="ko-KR" dirty="0"/>
          </a:p>
          <a:p>
            <a:r>
              <a:rPr lang="en-US" altLang="ko-KR" dirty="0"/>
              <a:t>We can have an abstraction of V1 neuron behavior as shown on the right.</a:t>
            </a:r>
          </a:p>
          <a:p>
            <a:r>
              <a:rPr lang="en-US" altLang="ko-KR" dirty="0"/>
              <a:t>The abstracted behavior is a weighted sum and local decision.</a:t>
            </a:r>
          </a:p>
          <a:p>
            <a:r>
              <a:rPr lang="en-US" altLang="ko-KR" dirty="0"/>
              <a:t>Each of the inputs, which corresponds to ganglion cell outputs on the left, is multiplied by its weight of connection (between a ganglion cell and the V1 neuron).</a:t>
            </a:r>
          </a:p>
          <a:p>
            <a:r>
              <a:rPr lang="en-US" altLang="ko-KR" dirty="0"/>
              <a:t>The V1 neuron sums all the multiplications results.</a:t>
            </a:r>
          </a:p>
          <a:p>
            <a:r>
              <a:rPr lang="en-US" altLang="ko-KR" dirty="0"/>
              <a:t>Finally, based on the sum, the V1 neuron makes a decision, e.g., strong or weak response, or fire or not.</a:t>
            </a:r>
          </a:p>
          <a:p>
            <a:endParaRPr lang="en-US" altLang="ko-KR" dirty="0"/>
          </a:p>
          <a:p>
            <a:r>
              <a:rPr lang="en-US" altLang="ko-KR" dirty="0"/>
              <a:t>As shown on the right, the multiplications and accumulations can be modeled as vector (ganglion cells) – vector (weights) dot-product operation.</a:t>
            </a:r>
          </a:p>
          <a:p>
            <a:r>
              <a:rPr lang="en-US" altLang="ko-KR" dirty="0"/>
              <a:t>The decision of fire or not is generally called an activation function, which is considered, in general, select salient input pattern, i.e., detect a pattern in the input.</a:t>
            </a:r>
          </a:p>
          <a:p>
            <a:endParaRPr lang="en-US" altLang="ko-KR" dirty="0"/>
          </a:p>
          <a:p>
            <a:r>
              <a:rPr lang="en-US" altLang="ko-KR" dirty="0"/>
              <a:t>In our example on the left, the input pattern detected by the V1 neuron is a diagonal line.</a:t>
            </a:r>
          </a:p>
          <a:p>
            <a:r>
              <a:rPr lang="en-US" altLang="ko-KR" dirty="0"/>
              <a:t>Then, how can we detect a line with any angle, not only the diagonal one? See next slide.</a:t>
            </a:r>
          </a:p>
          <a:p>
            <a:endParaRPr lang="en-US" altLang="ko-KR" dirty="0"/>
          </a:p>
          <a:p>
            <a:endParaRPr lang="en-US" altLang="ko-KR" dirty="0"/>
          </a:p>
          <a:p>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fld id="{3B15D9E9-1BA2-4364-9E63-F196A6851F0C}" type="slidenum">
              <a:rPr lang="en-US" smtClean="0"/>
              <a:pPr/>
              <a:t>7</a:t>
            </a:fld>
            <a:endParaRPr lang="en-US"/>
          </a:p>
        </p:txBody>
      </p:sp>
    </p:spTree>
    <p:extLst>
      <p:ext uri="{BB962C8B-B14F-4D97-AF65-F5344CB8AC3E}">
        <p14:creationId xmlns:p14="http://schemas.microsoft.com/office/powerpoint/2010/main" val="3288504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The primary visual cortex (V1) of our brain is known to have 6 layers as shown in the right hand side of the slide.</a:t>
            </a:r>
          </a:p>
          <a:p>
            <a:r>
              <a:rPr kumimoji="1" lang="en-US" altLang="ko-KR" dirty="0"/>
              <a:t>It also turns out that the V1 neurons in the same column (of 6 layers), called ocular-dominance column, are in charge of detecting a small line segment.</a:t>
            </a:r>
          </a:p>
          <a:p>
            <a:r>
              <a:rPr kumimoji="1" lang="en-US" altLang="ko-KR" dirty="0"/>
              <a:t>The neighbor columns are in charge of detecting line segments with slightly different angles as the small line segments on the columns show in the slide.</a:t>
            </a:r>
          </a:p>
          <a:p>
            <a:endParaRPr kumimoji="1" lang="en-US" altLang="ko-KR" dirty="0"/>
          </a:p>
          <a:p>
            <a:r>
              <a:rPr kumimoji="1" lang="en-US" altLang="ko-KR" dirty="0"/>
              <a:t>In the previous slide, we learned that a detection of a line segment can be abstracted as a multiplication of two vectors, one input vector (from retina) and the other weight vector (representing the characteristics of connections between input and the V1 neuron). </a:t>
            </a:r>
          </a:p>
          <a:p>
            <a:r>
              <a:rPr kumimoji="1" lang="en-US" altLang="ko-KR" dirty="0"/>
              <a:t>In an artificial neural network, the set of weights is called a filter. The output of neurons (V1 neurons in our example) is called feature map.</a:t>
            </a:r>
          </a:p>
          <a:p>
            <a:r>
              <a:rPr kumimoji="1" lang="en-US" altLang="ko-KR" dirty="0"/>
              <a:t>Thus, we can consider that a feature map in the artificial neural network corresponds to the output of ocular dominance column in the real brain. In reality, the feature maps of CNN, especially, the first convolutional layer of CNN, show that primitive image features, like lines are detected by the filters of the first convolutional layer as in the V1 of our brain.</a:t>
            </a:r>
          </a:p>
          <a:p>
            <a:endParaRPr kumimoji="1" lang="en-US" altLang="ko-KR" dirty="0"/>
          </a:p>
          <a:p>
            <a:r>
              <a:rPr kumimoji="1" lang="en-US" altLang="ko-KR" dirty="0"/>
              <a:t>I hope you will remember that there is analogy between feature map in (the first layer of) CNN and the output of ocular dominance column in V1. </a:t>
            </a:r>
            <a:endParaRPr kumimoji="1" lang="ko-KR" altLang="en-US" dirty="0"/>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8</a:t>
            </a:fld>
            <a:endParaRPr lang="ko-KR" altLang="en-US"/>
          </a:p>
        </p:txBody>
      </p:sp>
    </p:spTree>
    <p:extLst>
      <p:ext uri="{BB962C8B-B14F-4D97-AF65-F5344CB8AC3E}">
        <p14:creationId xmlns:p14="http://schemas.microsoft.com/office/powerpoint/2010/main" val="2630827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In the V1 of our brain, the outputs of multiple neurons are often connected to another neuron called complex cell.</a:t>
            </a:r>
          </a:p>
          <a:p>
            <a:r>
              <a:rPr kumimoji="1" lang="en-US" altLang="ko-KR" dirty="0"/>
              <a:t>The complex cell is so sensitive that, if at least one of its input shows a fire (frequent spikes), then the complex cell also fires.</a:t>
            </a:r>
          </a:p>
          <a:p>
            <a:r>
              <a:rPr kumimoji="1" lang="en-US" altLang="ko-KR" dirty="0"/>
              <a:t>The behavior of complex cell can be modeled as a maximum operation.</a:t>
            </a:r>
          </a:p>
          <a:p>
            <a:r>
              <a:rPr kumimoji="1" lang="en-US" altLang="ko-KR" dirty="0"/>
              <a:t>Thus, the max pooling layer in the artificial neural network is analogous to the complex cell in V1.</a:t>
            </a:r>
          </a:p>
          <a:p>
            <a:endParaRPr kumimoji="1" lang="en-US" altLang="ko-KR" dirty="0"/>
          </a:p>
          <a:p>
            <a:r>
              <a:rPr kumimoji="1" lang="en-US" altLang="ko-KR" dirty="0"/>
              <a:t>The figures in the center of slide shows the typical behavior of complex cell.</a:t>
            </a:r>
          </a:p>
          <a:p>
            <a:r>
              <a:rPr kumimoji="1" lang="en-US" altLang="ko-KR" dirty="0"/>
              <a:t>In short, the complex cell in this example is in charge of detecting a line segment with a specific angle in a spatial region (called receptive field, circle in the example).</a:t>
            </a:r>
          </a:p>
          <a:p>
            <a:r>
              <a:rPr kumimoji="1" lang="en-US" altLang="ko-KR" dirty="0"/>
              <a:t>As the slide shows, as far as there is a diagonal line segment exists in the receptive field, the complex cell fires.</a:t>
            </a:r>
          </a:p>
          <a:p>
            <a:r>
              <a:rPr kumimoji="1" lang="en-US" altLang="ko-KR" dirty="0"/>
              <a:t>In fact, the neurons connected to the complex cell are in charge of detecting its own line segments in the receptive field.</a:t>
            </a:r>
          </a:p>
          <a:p>
            <a:endParaRPr kumimoji="1" lang="en-US" altLang="ko-KR" dirty="0"/>
          </a:p>
          <a:p>
            <a:r>
              <a:rPr kumimoji="1" lang="en-US" altLang="ko-KR" dirty="0"/>
              <a:t>On the left hand side of slide, there are four neurons (called simple cells detecting line segments) connected to a complex cell.</a:t>
            </a:r>
          </a:p>
          <a:p>
            <a:r>
              <a:rPr kumimoji="1" lang="en-US" altLang="ko-KR" dirty="0"/>
              <a:t>Each simple cell covers a very small region. The four simple cells will make a large region they cover, which is the receptive field of the complex cell. Thus, if any of simple cells fire (=if there is a diagonal line segment in the receptive field), the complex cell fires.</a:t>
            </a:r>
          </a:p>
          <a:p>
            <a:endParaRPr kumimoji="1" lang="en-US" altLang="ko-KR" dirty="0"/>
          </a:p>
          <a:p>
            <a:r>
              <a:rPr kumimoji="1" lang="en-US" altLang="ko-KR" dirty="0"/>
              <a:t>The behavior of complex cell is important in two aspects in vision.</a:t>
            </a:r>
          </a:p>
          <a:p>
            <a:r>
              <a:rPr kumimoji="1" lang="en-US" altLang="ko-KR" dirty="0"/>
              <a:t>First, it enables location invariance. The capability of complex cell that can detect a diagonal line segment in any location in the receptive field finally offers the capability that we can recognize an object wherever it is in our sight.</a:t>
            </a:r>
          </a:p>
          <a:p>
            <a:r>
              <a:rPr kumimoji="1" lang="en-US" altLang="ko-KR" dirty="0"/>
              <a:t>Second, it allows selecting salient information from the output of previous layer.</a:t>
            </a:r>
          </a:p>
          <a:p>
            <a:r>
              <a:rPr kumimoji="1" lang="en-US" altLang="ko-KR" dirty="0"/>
              <a:t>Its operation is maximum operation over multiple inputs. After the maximum, i.e., the most salient information, is selected, </a:t>
            </a:r>
          </a:p>
          <a:p>
            <a:r>
              <a:rPr kumimoji="1" lang="en-US" altLang="ko-KR" dirty="0"/>
              <a:t>the other information is discarded. </a:t>
            </a:r>
          </a:p>
          <a:p>
            <a:r>
              <a:rPr kumimoji="1" lang="en-US" altLang="ko-KR" dirty="0"/>
              <a:t>Simply put, as we approach the output of neural network, we obtain more salient information, in other words, higher level representation or feature, due to such a selection operation </a:t>
            </a:r>
          </a:p>
          <a:p>
            <a:r>
              <a:rPr kumimoji="1" lang="en-US" altLang="ko-KR" dirty="0"/>
              <a:t>In both artificial and real neural networks. </a:t>
            </a:r>
          </a:p>
        </p:txBody>
      </p:sp>
      <p:sp>
        <p:nvSpPr>
          <p:cNvPr id="4" name="슬라이드 번호 개체 틀 3"/>
          <p:cNvSpPr>
            <a:spLocks noGrp="1"/>
          </p:cNvSpPr>
          <p:nvPr>
            <p:ph type="sldNum" sz="quarter" idx="5"/>
          </p:nvPr>
        </p:nvSpPr>
        <p:spPr/>
        <p:txBody>
          <a:bodyPr/>
          <a:lstStyle/>
          <a:p>
            <a:fld id="{3F0F60DA-0442-4765-B9D9-A970FAD16622}" type="slidenum">
              <a:rPr lang="ko-KR" altLang="en-US" smtClean="0"/>
              <a:t>9</a:t>
            </a:fld>
            <a:endParaRPr lang="ko-KR" altLang="en-US"/>
          </a:p>
        </p:txBody>
      </p:sp>
    </p:spTree>
    <p:extLst>
      <p:ext uri="{BB962C8B-B14F-4D97-AF65-F5344CB8AC3E}">
        <p14:creationId xmlns:p14="http://schemas.microsoft.com/office/powerpoint/2010/main" val="4107613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atin typeface="Calibri" panose="020F0502020204030204" pitchFamily="34" charset="0"/>
              </a:defRPr>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lvl1pPr>
              <a:defRPr>
                <a:latin typeface="Calibri" panose="020F0502020204030204" pitchFamily="34" charset="0"/>
              </a:defRPr>
            </a:lvl1pPr>
          </a:lstStyle>
          <a:p>
            <a:fld id="{78E972C1-5572-4AF2-8578-0D7796D855BB}" type="datetimeFigureOut">
              <a:rPr lang="ko-KR" altLang="en-US" smtClean="0"/>
              <a:pPr/>
              <a:t>2020. 3. 9.</a:t>
            </a:fld>
            <a:endParaRPr lang="ko-KR" altLang="en-US"/>
          </a:p>
        </p:txBody>
      </p:sp>
      <p:sp>
        <p:nvSpPr>
          <p:cNvPr id="5" name="바닥글 개체 틀 4"/>
          <p:cNvSpPr>
            <a:spLocks noGrp="1"/>
          </p:cNvSpPr>
          <p:nvPr>
            <p:ph type="ftr" sz="quarter" idx="11"/>
          </p:nvPr>
        </p:nvSpPr>
        <p:spPr/>
        <p:txBody>
          <a:bodyPr/>
          <a:lstStyle>
            <a:lvl1pPr>
              <a:defRPr>
                <a:latin typeface="Calibri" panose="020F0502020204030204" pitchFamily="34" charset="0"/>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Calibri" panose="020F0502020204030204" pitchFamily="34" charset="0"/>
              </a:defRPr>
            </a:lvl1pPr>
          </a:lstStyle>
          <a:p>
            <a:fld id="{3E4846E9-8A92-434F-B62E-195B3EB5531B}" type="slidenum">
              <a:rPr lang="ko-KR" altLang="en-US" smtClean="0"/>
              <a:pPr/>
              <a:t>‹#›</a:t>
            </a:fld>
            <a:endParaRPr lang="ko-KR" altLang="en-US"/>
          </a:p>
        </p:txBody>
      </p:sp>
    </p:spTree>
    <p:extLst>
      <p:ext uri="{BB962C8B-B14F-4D97-AF65-F5344CB8AC3E}">
        <p14:creationId xmlns:p14="http://schemas.microsoft.com/office/powerpoint/2010/main" val="2296177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78E972C1-5572-4AF2-8578-0D7796D855BB}" type="datetimeFigureOut">
              <a:rPr lang="ko-KR" altLang="en-US" smtClean="0"/>
              <a:t>2020. 3. 9.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3206464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78E972C1-5572-4AF2-8578-0D7796D855BB}" type="datetimeFigureOut">
              <a:rPr lang="ko-KR" altLang="en-US" smtClean="0"/>
              <a:t>2020. 3. 9.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3299914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p:spPr>
        <p:txBody>
          <a:bodyPr/>
          <a:lstStyle>
            <a:lvl1pPr>
              <a:defRPr>
                <a:latin typeface="Calibri" panose="020F0502020204030204" pitchFamily="34" charset="0"/>
                <a:cs typeface="Calibri" panose="020F0502020204030204" pitchFamily="34" charset="0"/>
              </a:defRPr>
            </a:lvl1p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Calibri" panose="020F0502020204030204" pitchFamily="34" charset="0"/>
                <a:cs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AA862249-F4C1-C345-80A0-230DCA87339C}"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801986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ko-KR" altLang="en-US"/>
              <a:t>마스터 제목 스타일 편집</a:t>
            </a:r>
          </a:p>
        </p:txBody>
      </p:sp>
      <p:sp>
        <p:nvSpPr>
          <p:cNvPr id="3" name="내용 개체 틀 2"/>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A2A10D25-A2D8-844A-8911-4895D5862B7B}"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949955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084" y="4406901"/>
            <a:ext cx="103632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C49B1C0B-933E-3C47-BE63-B4C007460D45}"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767649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77AA7352-282F-7245-BAB5-67B6A856492B}"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451212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76C9CAB7-CA72-FA4A-AF36-1852364E6F46}"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347090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9146BCE0-50C5-2D4D-82FC-E6E31AAC53AF}"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679839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8EA57D7-0E22-984F-B387-AE3054695C87}"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5018289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1" y="273050"/>
            <a:ext cx="4011084"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BFD1177-E04C-4A4F-B950-C3445BB89BBC}"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663677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defRPr>
                <a:latin typeface="Calibri" panose="020F0502020204030204" pitchFamily="34" charset="0"/>
              </a:defRPr>
            </a:lvl1pPr>
          </a:lstStyle>
          <a:p>
            <a:r>
              <a:rPr lang="ko-KR" altLang="en-US"/>
              <a:t>마스터 제목 스타일 편집</a:t>
            </a:r>
          </a:p>
        </p:txBody>
      </p:sp>
      <p:sp>
        <p:nvSpPr>
          <p:cNvPr id="3" name="내용 개체 틀 2"/>
          <p:cNvSpPr>
            <a:spLocks noGrp="1"/>
          </p:cNvSpPr>
          <p:nvPr>
            <p:ph idx="1"/>
          </p:nvPr>
        </p:nvSpPr>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lvl1pPr>
              <a:defRPr>
                <a:latin typeface="Calibri" panose="020F0502020204030204" pitchFamily="34" charset="0"/>
              </a:defRPr>
            </a:lvl1pPr>
          </a:lstStyle>
          <a:p>
            <a:fld id="{78E972C1-5572-4AF2-8578-0D7796D855BB}" type="datetimeFigureOut">
              <a:rPr lang="ko-KR" altLang="en-US" smtClean="0"/>
              <a:pPr/>
              <a:t>2020. 3. 9.</a:t>
            </a:fld>
            <a:endParaRPr lang="ko-KR" altLang="en-US"/>
          </a:p>
        </p:txBody>
      </p:sp>
      <p:sp>
        <p:nvSpPr>
          <p:cNvPr id="5" name="바닥글 개체 틀 4"/>
          <p:cNvSpPr>
            <a:spLocks noGrp="1"/>
          </p:cNvSpPr>
          <p:nvPr>
            <p:ph type="ftr" sz="quarter" idx="11"/>
          </p:nvPr>
        </p:nvSpPr>
        <p:spPr/>
        <p:txBody>
          <a:bodyPr/>
          <a:lstStyle>
            <a:lvl1pPr>
              <a:defRPr>
                <a:latin typeface="Calibri" panose="020F0502020204030204" pitchFamily="34" charset="0"/>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Calibri" panose="020F0502020204030204" pitchFamily="34" charset="0"/>
              </a:defRPr>
            </a:lvl1pPr>
          </a:lstStyle>
          <a:p>
            <a:fld id="{3E4846E9-8A92-434F-B62E-195B3EB5531B}" type="slidenum">
              <a:rPr lang="ko-KR" altLang="en-US" smtClean="0"/>
              <a:pPr/>
              <a:t>‹#›</a:t>
            </a:fld>
            <a:endParaRPr lang="ko-KR" altLang="en-US"/>
          </a:p>
        </p:txBody>
      </p:sp>
    </p:spTree>
    <p:extLst>
      <p:ext uri="{BB962C8B-B14F-4D97-AF65-F5344CB8AC3E}">
        <p14:creationId xmlns:p14="http://schemas.microsoft.com/office/powerpoint/2010/main" val="15058500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717" y="4800600"/>
            <a:ext cx="73152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05C57371-5DC4-474A-AA57-9D4AB756041D}"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5420166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4C57E72E-5F71-6D43-A1E8-7A6F2A2040F7}"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1498741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0" y="274639"/>
            <a:ext cx="27432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600" y="274639"/>
            <a:ext cx="80264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5ABF1A4D-7C27-D949-87E4-57B8AE6A9549}"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01616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78E972C1-5572-4AF2-8578-0D7796D855BB}" type="datetimeFigureOut">
              <a:rPr lang="ko-KR" altLang="en-US" smtClean="0"/>
              <a:t>2020. 3. 9.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1822761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78E972C1-5572-4AF2-8578-0D7796D855BB}" type="datetimeFigureOut">
              <a:rPr lang="ko-KR" altLang="en-US" smtClean="0"/>
              <a:t>2020. 3. 9.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3773651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78E972C1-5572-4AF2-8578-0D7796D855BB}" type="datetimeFigureOut">
              <a:rPr lang="ko-KR" altLang="en-US" smtClean="0"/>
              <a:t>2020. 3. 9.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2684619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lgn="l">
              <a:defRPr/>
            </a:lvl1pPr>
          </a:lstStyle>
          <a:p>
            <a:r>
              <a:rPr lang="ko-KR" altLang="en-US"/>
              <a:t>마스터 제목 스타일 편집</a:t>
            </a:r>
          </a:p>
        </p:txBody>
      </p:sp>
      <p:sp>
        <p:nvSpPr>
          <p:cNvPr id="3" name="날짜 개체 틀 2"/>
          <p:cNvSpPr>
            <a:spLocks noGrp="1"/>
          </p:cNvSpPr>
          <p:nvPr>
            <p:ph type="dt" sz="half" idx="10"/>
          </p:nvPr>
        </p:nvSpPr>
        <p:spPr/>
        <p:txBody>
          <a:bodyPr/>
          <a:lstStyle/>
          <a:p>
            <a:fld id="{78E972C1-5572-4AF2-8578-0D7796D855BB}" type="datetimeFigureOut">
              <a:rPr lang="ko-KR" altLang="en-US" smtClean="0"/>
              <a:t>2020. 3. 9.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1415203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78E972C1-5572-4AF2-8578-0D7796D855BB}" type="datetimeFigureOut">
              <a:rPr lang="ko-KR" altLang="en-US" smtClean="0"/>
              <a:t>2020. 3. 9.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2139286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8E972C1-5572-4AF2-8578-0D7796D855BB}" type="datetimeFigureOut">
              <a:rPr lang="ko-KR" altLang="en-US" smtClean="0"/>
              <a:t>2020. 3. 9.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1997510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8E972C1-5572-4AF2-8578-0D7796D855BB}" type="datetimeFigureOut">
              <a:rPr lang="ko-KR" altLang="en-US" smtClean="0"/>
              <a:t>2020. 3. 9.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2826657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E972C1-5572-4AF2-8578-0D7796D855BB}" type="datetimeFigureOut">
              <a:rPr lang="ko-KR" altLang="en-US" smtClean="0"/>
              <a:t>2020. 3. 9.</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846E9-8A92-434F-B62E-195B3EB5531B}" type="slidenum">
              <a:rPr lang="ko-KR" altLang="en-US" smtClean="0"/>
              <a:t>‹#›</a:t>
            </a:fld>
            <a:endParaRPr lang="ko-KR" altLang="en-US"/>
          </a:p>
        </p:txBody>
      </p:sp>
    </p:spTree>
    <p:extLst>
      <p:ext uri="{BB962C8B-B14F-4D97-AF65-F5344CB8AC3E}">
        <p14:creationId xmlns:p14="http://schemas.microsoft.com/office/powerpoint/2010/main" val="787987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DDEE12-E80A-F049-8DBD-7ACC411E95FE}" type="datetime1">
              <a:rPr lang="ko-KR" altLang="en-US" smtClean="0">
                <a:solidFill>
                  <a:prstClr val="black">
                    <a:tint val="75000"/>
                  </a:prstClr>
                </a:solidFill>
              </a:rPr>
              <a:pPr/>
              <a:t>2020. 3. 9.</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E5BEB-1B24-4853-993F-A06857DB8BF3}"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944928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1.png"/><Relationship Id="rId7"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cs231n.github.io/convolutional-networks/"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38.xml"/><Relationship Id="rId7" Type="http://schemas.openxmlformats.org/officeDocument/2006/relationships/image" Target="../media/image4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hyperlink" Target="http://docs.nvidia.com/cuda/cuda-c-programming-guide/#axzz4LBHehqQH"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809896" y="1122363"/>
            <a:ext cx="10624457" cy="1505090"/>
          </a:xfrm>
        </p:spPr>
        <p:txBody>
          <a:bodyPr>
            <a:normAutofit fontScale="90000"/>
          </a:bodyPr>
          <a:lstStyle/>
          <a:p>
            <a:r>
              <a:rPr lang="en-US" altLang="ko-KR" dirty="0"/>
              <a:t>Hardware System Design (Week 1)</a:t>
            </a:r>
            <a:br>
              <a:rPr lang="en-US" altLang="ko-KR" dirty="0"/>
            </a:br>
            <a:r>
              <a:rPr lang="en-US" altLang="ko-KR" dirty="0"/>
              <a:t>Application</a:t>
            </a:r>
            <a:endParaRPr lang="ko-KR" altLang="en-US" sz="4800" dirty="0"/>
          </a:p>
        </p:txBody>
      </p:sp>
      <p:sp>
        <p:nvSpPr>
          <p:cNvPr id="3" name="부제목 2"/>
          <p:cNvSpPr>
            <a:spLocks noGrp="1"/>
          </p:cNvSpPr>
          <p:nvPr>
            <p:ph type="subTitle" idx="1"/>
          </p:nvPr>
        </p:nvSpPr>
        <p:spPr>
          <a:xfrm>
            <a:off x="1524000" y="3862137"/>
            <a:ext cx="9144000" cy="2502568"/>
          </a:xfrm>
        </p:spPr>
        <p:txBody>
          <a:bodyPr>
            <a:normAutofit/>
          </a:bodyPr>
          <a:lstStyle/>
          <a:p>
            <a:r>
              <a:rPr lang="en-US" altLang="ko-KR" dirty="0"/>
              <a:t>March 17, 2020</a:t>
            </a:r>
          </a:p>
          <a:p>
            <a:r>
              <a:rPr lang="en-US" altLang="ko-KR" dirty="0"/>
              <a:t>Sungjoo Yoo</a:t>
            </a:r>
          </a:p>
          <a:p>
            <a:endParaRPr lang="en-US" altLang="ko-KR" dirty="0"/>
          </a:p>
          <a:p>
            <a:r>
              <a:rPr lang="en-US" altLang="ko-KR" dirty="0"/>
              <a:t>Computing Memory Architecture Lab.</a:t>
            </a:r>
          </a:p>
          <a:p>
            <a:r>
              <a:rPr lang="en-US" altLang="ko-KR" dirty="0"/>
              <a:t>CSE, SNU</a:t>
            </a:r>
            <a:endParaRPr lang="ko-KR" altLang="en-US" dirty="0"/>
          </a:p>
        </p:txBody>
      </p:sp>
      <p:sp>
        <p:nvSpPr>
          <p:cNvPr id="4" name="TextBox 3"/>
          <p:cNvSpPr txBox="1"/>
          <p:nvPr/>
        </p:nvSpPr>
        <p:spPr>
          <a:xfrm>
            <a:off x="4782980" y="6428657"/>
            <a:ext cx="2626040" cy="369332"/>
          </a:xfrm>
          <a:prstGeom prst="rect">
            <a:avLst/>
          </a:prstGeom>
          <a:noFill/>
        </p:spPr>
        <p:txBody>
          <a:bodyPr wrap="none" rtlCol="0">
            <a:spAutoFit/>
          </a:bodyPr>
          <a:lstStyle/>
          <a:p>
            <a:r>
              <a:rPr lang="en-US" altLang="ko-KR" dirty="0"/>
              <a:t>http://cmalab.snu.ac.kr </a:t>
            </a:r>
            <a:endParaRPr lang="ko-KR" altLang="en-US" dirty="0"/>
          </a:p>
        </p:txBody>
      </p:sp>
      <p:pic>
        <p:nvPicPr>
          <p:cNvPr id="5" name="오디오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69713" y="6335713"/>
            <a:ext cx="306387" cy="306387"/>
          </a:xfrm>
          <a:prstGeom prst="rect">
            <a:avLst/>
          </a:prstGeom>
        </p:spPr>
      </p:pic>
    </p:spTree>
    <p:extLst>
      <p:ext uri="{BB962C8B-B14F-4D97-AF65-F5344CB8AC3E}">
        <p14:creationId xmlns:p14="http://schemas.microsoft.com/office/powerpoint/2010/main" val="3171233937"/>
      </p:ext>
    </p:extLst>
  </p:cSld>
  <p:clrMapOvr>
    <a:masterClrMapping/>
  </p:clrMapOvr>
  <mc:AlternateContent xmlns:mc="http://schemas.openxmlformats.org/markup-compatibility/2006" xmlns:p14="http://schemas.microsoft.com/office/powerpoint/2010/main">
    <mc:Choice Requires="p14">
      <p:transition spd="slow" p14:dur="2000" advTm="1850"/>
    </mc:Choice>
    <mc:Fallback xmlns="">
      <p:transition spd="slow" advTm="1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2520796" y="1412112"/>
            <a:ext cx="7181453" cy="5254541"/>
          </a:xfrm>
          <a:prstGeom prst="rect">
            <a:avLst/>
          </a:prstGeom>
        </p:spPr>
      </p:pic>
      <p:sp>
        <p:nvSpPr>
          <p:cNvPr id="7" name="TextBox 6"/>
          <p:cNvSpPr txBox="1"/>
          <p:nvPr/>
        </p:nvSpPr>
        <p:spPr>
          <a:xfrm>
            <a:off x="11227312" y="0"/>
            <a:ext cx="964688" cy="369332"/>
          </a:xfrm>
          <a:prstGeom prst="rect">
            <a:avLst/>
          </a:prstGeom>
          <a:noFill/>
        </p:spPr>
        <p:txBody>
          <a:bodyPr wrap="none" rtlCol="0">
            <a:spAutoFit/>
          </a:bodyPr>
          <a:lstStyle/>
          <a:p>
            <a:r>
              <a:rPr lang="en-US" altLang="ko-KR" dirty="0">
                <a:latin typeface="Calibri" panose="020F0502020204030204" pitchFamily="34" charset="0"/>
              </a:rPr>
              <a:t>[</a:t>
            </a:r>
            <a:r>
              <a:rPr lang="en-US" altLang="ko-KR" dirty="0" err="1">
                <a:latin typeface="Calibri" panose="020F0502020204030204" pitchFamily="34" charset="0"/>
              </a:rPr>
              <a:t>Kandel</a:t>
            </a:r>
            <a:r>
              <a:rPr lang="en-US" altLang="ko-KR" dirty="0">
                <a:latin typeface="Calibri" panose="020F0502020204030204" pitchFamily="34" charset="0"/>
              </a:rPr>
              <a:t>]</a:t>
            </a:r>
            <a:endParaRPr lang="ko-KR" altLang="en-US" dirty="0">
              <a:latin typeface="Calibri" panose="020F0502020204030204" pitchFamily="34" charset="0"/>
            </a:endParaRPr>
          </a:p>
        </p:txBody>
      </p:sp>
      <p:sp>
        <p:nvSpPr>
          <p:cNvPr id="2" name="제목 1"/>
          <p:cNvSpPr>
            <a:spLocks noGrp="1"/>
          </p:cNvSpPr>
          <p:nvPr>
            <p:ph type="title"/>
          </p:nvPr>
        </p:nvSpPr>
        <p:spPr/>
        <p:txBody>
          <a:bodyPr/>
          <a:lstStyle/>
          <a:p>
            <a:r>
              <a:rPr lang="en-US" altLang="ko-KR" dirty="0">
                <a:ea typeface="나눔고딕 ExtraBold" pitchFamily="50" charset="-127"/>
              </a:rPr>
              <a:t>Low to High Level Feature Extraction</a:t>
            </a:r>
            <a:endParaRPr lang="ko-KR" altLang="en-US" dirty="0"/>
          </a:p>
        </p:txBody>
      </p:sp>
    </p:spTree>
    <p:extLst>
      <p:ext uri="{BB962C8B-B14F-4D97-AF65-F5344CB8AC3E}">
        <p14:creationId xmlns:p14="http://schemas.microsoft.com/office/powerpoint/2010/main" val="2753751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9"/>
          <p:cNvSpPr>
            <a:spLocks noGrp="1"/>
          </p:cNvSpPr>
          <p:nvPr>
            <p:ph type="title"/>
          </p:nvPr>
        </p:nvSpPr>
        <p:spPr/>
        <p:txBody>
          <a:bodyPr/>
          <a:lstStyle/>
          <a:p>
            <a:r>
              <a:rPr lang="en-US" altLang="ko-KR" dirty="0">
                <a:ea typeface="나눔고딕 ExtraBold" pitchFamily="50" charset="-127"/>
              </a:rPr>
              <a:t>Image Classification in Brain</a:t>
            </a:r>
            <a:endParaRPr lang="ko-KR" altLang="en-US" dirty="0"/>
          </a:p>
        </p:txBody>
      </p:sp>
      <p:pic>
        <p:nvPicPr>
          <p:cNvPr id="4" name="그림 3"/>
          <p:cNvPicPr>
            <a:picLocks noChangeAspect="1"/>
          </p:cNvPicPr>
          <p:nvPr/>
        </p:nvPicPr>
        <p:blipFill>
          <a:blip r:embed="rId3"/>
          <a:stretch>
            <a:fillRect/>
          </a:stretch>
        </p:blipFill>
        <p:spPr>
          <a:xfrm>
            <a:off x="252271" y="1883498"/>
            <a:ext cx="5984023" cy="4663197"/>
          </a:xfrm>
          <a:prstGeom prst="rect">
            <a:avLst/>
          </a:prstGeom>
        </p:spPr>
      </p:pic>
      <p:sp>
        <p:nvSpPr>
          <p:cNvPr id="9" name="TextBox 8"/>
          <p:cNvSpPr txBox="1"/>
          <p:nvPr/>
        </p:nvSpPr>
        <p:spPr>
          <a:xfrm>
            <a:off x="11227312" y="0"/>
            <a:ext cx="964688" cy="369332"/>
          </a:xfrm>
          <a:prstGeom prst="rect">
            <a:avLst/>
          </a:prstGeom>
          <a:noFill/>
        </p:spPr>
        <p:txBody>
          <a:bodyPr wrap="none" rtlCol="0">
            <a:spAutoFit/>
          </a:bodyPr>
          <a:lstStyle/>
          <a:p>
            <a:r>
              <a:rPr lang="en-US" altLang="ko-KR" dirty="0">
                <a:latin typeface="Calibri" panose="020F0502020204030204" pitchFamily="34" charset="0"/>
              </a:rPr>
              <a:t>[</a:t>
            </a:r>
            <a:r>
              <a:rPr lang="en-US" altLang="ko-KR" dirty="0" err="1">
                <a:latin typeface="Calibri" panose="020F0502020204030204" pitchFamily="34" charset="0"/>
              </a:rPr>
              <a:t>Kandel</a:t>
            </a:r>
            <a:r>
              <a:rPr lang="en-US" altLang="ko-KR" dirty="0">
                <a:latin typeface="Calibri" panose="020F0502020204030204" pitchFamily="34" charset="0"/>
              </a:rPr>
              <a:t>]</a:t>
            </a:r>
            <a:endParaRPr lang="ko-KR" altLang="en-US" dirty="0">
              <a:latin typeface="Calibri" panose="020F0502020204030204" pitchFamily="34" charset="0"/>
            </a:endParaRPr>
          </a:p>
        </p:txBody>
      </p:sp>
      <p:grpSp>
        <p:nvGrpSpPr>
          <p:cNvPr id="3" name="그룹 2"/>
          <p:cNvGrpSpPr/>
          <p:nvPr/>
        </p:nvGrpSpPr>
        <p:grpSpPr>
          <a:xfrm>
            <a:off x="5459592" y="2055813"/>
            <a:ext cx="6312102" cy="1943546"/>
            <a:chOff x="5482742" y="2138362"/>
            <a:chExt cx="6312102" cy="1943546"/>
          </a:xfrm>
        </p:grpSpPr>
        <p:pic>
          <p:nvPicPr>
            <p:cNvPr id="8" name="그림 7"/>
            <p:cNvPicPr>
              <a:picLocks noChangeAspect="1"/>
            </p:cNvPicPr>
            <p:nvPr/>
          </p:nvPicPr>
          <p:blipFill>
            <a:blip r:embed="rId4"/>
            <a:stretch>
              <a:fillRect/>
            </a:stretch>
          </p:blipFill>
          <p:spPr>
            <a:xfrm>
              <a:off x="5482742" y="2138362"/>
              <a:ext cx="5388545" cy="1943546"/>
            </a:xfrm>
            <a:prstGeom prst="rect">
              <a:avLst/>
            </a:prstGeom>
          </p:spPr>
        </p:pic>
        <p:sp>
          <p:nvSpPr>
            <p:cNvPr id="2" name="TextBox 1"/>
            <p:cNvSpPr txBox="1"/>
            <p:nvPr/>
          </p:nvSpPr>
          <p:spPr>
            <a:xfrm>
              <a:off x="10903253" y="2894664"/>
              <a:ext cx="891591" cy="646331"/>
            </a:xfrm>
            <a:prstGeom prst="rect">
              <a:avLst/>
            </a:prstGeom>
            <a:noFill/>
          </p:spPr>
          <p:txBody>
            <a:bodyPr wrap="none" rtlCol="0">
              <a:spAutoFit/>
            </a:bodyPr>
            <a:lstStyle/>
            <a:p>
              <a:r>
                <a:rPr lang="en-US" altLang="ko-KR" dirty="0">
                  <a:solidFill>
                    <a:srgbClr val="FF0000"/>
                  </a:solidFill>
                </a:rPr>
                <a:t>1000</a:t>
              </a:r>
            </a:p>
            <a:p>
              <a:r>
                <a:rPr lang="en-US" altLang="ko-KR" dirty="0">
                  <a:solidFill>
                    <a:srgbClr val="FF0000"/>
                  </a:solidFill>
                </a:rPr>
                <a:t>classes</a:t>
              </a:r>
            </a:p>
          </p:txBody>
        </p:sp>
      </p:grpSp>
    </p:spTree>
    <p:extLst>
      <p:ext uri="{BB962C8B-B14F-4D97-AF65-F5344CB8AC3E}">
        <p14:creationId xmlns:p14="http://schemas.microsoft.com/office/powerpoint/2010/main" val="306708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ea typeface="나눔고딕 ExtraBold" pitchFamily="50" charset="-127"/>
              </a:rPr>
              <a:t>How Long Does It Take?</a:t>
            </a:r>
            <a:endParaRPr lang="ko-KR" altLang="en-US" dirty="0"/>
          </a:p>
        </p:txBody>
      </p:sp>
      <p:pic>
        <p:nvPicPr>
          <p:cNvPr id="6" name="그림 5"/>
          <p:cNvPicPr>
            <a:picLocks noChangeAspect="1"/>
          </p:cNvPicPr>
          <p:nvPr/>
        </p:nvPicPr>
        <p:blipFill>
          <a:blip r:embed="rId3"/>
          <a:stretch>
            <a:fillRect/>
          </a:stretch>
        </p:blipFill>
        <p:spPr>
          <a:xfrm>
            <a:off x="2551706" y="1469580"/>
            <a:ext cx="7088588" cy="4946983"/>
          </a:xfrm>
          <a:prstGeom prst="rect">
            <a:avLst/>
          </a:prstGeom>
        </p:spPr>
      </p:pic>
      <p:sp>
        <p:nvSpPr>
          <p:cNvPr id="7" name="TextBox 6"/>
          <p:cNvSpPr txBox="1"/>
          <p:nvPr/>
        </p:nvSpPr>
        <p:spPr>
          <a:xfrm>
            <a:off x="10614324" y="-4207"/>
            <a:ext cx="1577676" cy="369332"/>
          </a:xfrm>
          <a:prstGeom prst="rect">
            <a:avLst/>
          </a:prstGeom>
          <a:noFill/>
        </p:spPr>
        <p:txBody>
          <a:bodyPr wrap="none" rtlCol="0">
            <a:spAutoFit/>
          </a:bodyPr>
          <a:lstStyle/>
          <a:p>
            <a:r>
              <a:rPr lang="en-US" altLang="ko-KR" dirty="0">
                <a:latin typeface="Calibri" panose="020F0502020204030204" pitchFamily="34" charset="0"/>
              </a:rPr>
              <a:t>[Thorpe, 2001]</a:t>
            </a:r>
            <a:endParaRPr lang="ko-KR" altLang="en-US" dirty="0">
              <a:latin typeface="Calibri" panose="020F0502020204030204" pitchFamily="34" charset="0"/>
            </a:endParaRPr>
          </a:p>
        </p:txBody>
      </p:sp>
      <p:sp>
        <p:nvSpPr>
          <p:cNvPr id="3" name="TextBox 2"/>
          <p:cNvSpPr txBox="1"/>
          <p:nvPr/>
        </p:nvSpPr>
        <p:spPr>
          <a:xfrm>
            <a:off x="474563" y="3252486"/>
            <a:ext cx="2042547" cy="1200329"/>
          </a:xfrm>
          <a:prstGeom prst="rect">
            <a:avLst/>
          </a:prstGeom>
          <a:noFill/>
        </p:spPr>
        <p:txBody>
          <a:bodyPr wrap="none" rtlCol="0">
            <a:spAutoFit/>
          </a:bodyPr>
          <a:lstStyle/>
          <a:p>
            <a:r>
              <a:rPr lang="en-US" altLang="ko-KR" dirty="0">
                <a:latin typeface="Calibri" panose="020F0502020204030204" pitchFamily="34" charset="0"/>
              </a:rPr>
              <a:t>Optimized </a:t>
            </a:r>
            <a:r>
              <a:rPr lang="en-US" altLang="ko-KR" dirty="0" err="1">
                <a:latin typeface="Calibri" panose="020F0502020204030204" pitchFamily="34" charset="0"/>
              </a:rPr>
              <a:t>AlexNet</a:t>
            </a:r>
            <a:endParaRPr lang="en-US" altLang="ko-KR" dirty="0">
              <a:latin typeface="Calibri" panose="020F0502020204030204" pitchFamily="34" charset="0"/>
            </a:endParaRPr>
          </a:p>
          <a:p>
            <a:endParaRPr lang="en-US" altLang="ko-KR" dirty="0">
              <a:latin typeface="Calibri" panose="020F0502020204030204" pitchFamily="34" charset="0"/>
            </a:endParaRPr>
          </a:p>
          <a:p>
            <a:r>
              <a:rPr lang="en-US" altLang="ko-KR" dirty="0">
                <a:latin typeface="Calibri" panose="020F0502020204030204" pitchFamily="34" charset="0"/>
              </a:rPr>
              <a:t>Galaxy S10 ~1ms</a:t>
            </a:r>
          </a:p>
          <a:p>
            <a:r>
              <a:rPr lang="en-US" altLang="ko-KR" dirty="0">
                <a:latin typeface="Calibri" panose="020F0502020204030204" pitchFamily="34" charset="0"/>
              </a:rPr>
              <a:t>GPU V100 ~&lt;100</a:t>
            </a:r>
            <a:r>
              <a:rPr lang="en-US" altLang="ko-KR" dirty="0">
                <a:latin typeface="Symbol" pitchFamily="2" charset="2"/>
              </a:rPr>
              <a:t>m</a:t>
            </a:r>
            <a:r>
              <a:rPr lang="en-US" altLang="ko-KR" dirty="0">
                <a:latin typeface="Calibri" panose="020F0502020204030204" pitchFamily="34" charset="0"/>
              </a:rPr>
              <a:t>s</a:t>
            </a:r>
            <a:endParaRPr lang="ko-KR" altLang="en-US" dirty="0">
              <a:latin typeface="Calibri" panose="020F0502020204030204" pitchFamily="34" charset="0"/>
            </a:endParaRPr>
          </a:p>
        </p:txBody>
      </p:sp>
    </p:spTree>
    <p:extLst>
      <p:ext uri="{BB962C8B-B14F-4D97-AF65-F5344CB8AC3E}">
        <p14:creationId xmlns:p14="http://schemas.microsoft.com/office/powerpoint/2010/main" val="2125190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Lecture Agenda</a:t>
            </a:r>
            <a:endParaRPr lang="ko-KR" altLang="en-US" dirty="0"/>
          </a:p>
        </p:txBody>
      </p:sp>
      <p:sp>
        <p:nvSpPr>
          <p:cNvPr id="3" name="내용 개체 틀 2"/>
          <p:cNvSpPr>
            <a:spLocks noGrp="1"/>
          </p:cNvSpPr>
          <p:nvPr>
            <p:ph idx="1"/>
          </p:nvPr>
        </p:nvSpPr>
        <p:spPr>
          <a:xfrm>
            <a:off x="838200" y="1825625"/>
            <a:ext cx="10515600" cy="4839870"/>
          </a:xfrm>
        </p:spPr>
        <p:txBody>
          <a:bodyPr>
            <a:normAutofit/>
          </a:bodyPr>
          <a:lstStyle/>
          <a:p>
            <a:r>
              <a:rPr lang="en-US" altLang="ko-KR" dirty="0"/>
              <a:t>Introduction</a:t>
            </a:r>
          </a:p>
          <a:p>
            <a:pPr lvl="1"/>
            <a:r>
              <a:rPr lang="en-US" altLang="ko-KR" dirty="0"/>
              <a:t>What happens in human primary visual cortex (V1)?</a:t>
            </a:r>
          </a:p>
          <a:p>
            <a:r>
              <a:rPr lang="en-US" altLang="ko-KR" dirty="0"/>
              <a:t>Basics of neural network</a:t>
            </a:r>
          </a:p>
          <a:p>
            <a:pPr lvl="1"/>
            <a:r>
              <a:rPr lang="en-US" altLang="ko-KR" dirty="0">
                <a:solidFill>
                  <a:srgbClr val="0070C0"/>
                </a:solidFill>
              </a:rPr>
              <a:t>Multi-layer perceptron (MLP)</a:t>
            </a:r>
          </a:p>
          <a:p>
            <a:pPr lvl="1"/>
            <a:r>
              <a:rPr lang="en-US" altLang="ko-KR" dirty="0"/>
              <a:t>Convolution</a:t>
            </a:r>
          </a:p>
          <a:p>
            <a:r>
              <a:rPr lang="en-US" altLang="ko-KR" dirty="0"/>
              <a:t>Recent hardware designs for neural networks</a:t>
            </a:r>
          </a:p>
          <a:p>
            <a:pPr lvl="1"/>
            <a:r>
              <a:rPr lang="en-US" altLang="ko-KR" dirty="0"/>
              <a:t>Google TPU, Microsoft, NVIDIA</a:t>
            </a:r>
          </a:p>
          <a:p>
            <a:r>
              <a:rPr lang="en-US" altLang="ko-KR" dirty="0"/>
              <a:t>Our project</a:t>
            </a:r>
          </a:p>
          <a:p>
            <a:pPr lvl="1"/>
            <a:r>
              <a:rPr lang="en-US" altLang="ko-KR" dirty="0"/>
              <a:t>FPGA-based matrix multiplication for MLP and CNN</a:t>
            </a:r>
          </a:p>
          <a:p>
            <a:pPr lvl="1"/>
            <a:endParaRPr lang="en-US" altLang="ko-KR" dirty="0"/>
          </a:p>
        </p:txBody>
      </p:sp>
    </p:spTree>
    <p:extLst>
      <p:ext uri="{BB962C8B-B14F-4D97-AF65-F5344CB8AC3E}">
        <p14:creationId xmlns:p14="http://schemas.microsoft.com/office/powerpoint/2010/main" val="1179636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Multi-layer Perceptron (MLP)</a:t>
            </a:r>
            <a:endParaRPr lang="ko-KR" altLang="en-US" dirty="0"/>
          </a:p>
        </p:txBody>
      </p:sp>
      <p:pic>
        <p:nvPicPr>
          <p:cNvPr id="5" name="내용 개체 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4163" y="3541152"/>
            <a:ext cx="6107668" cy="3180324"/>
          </a:xfrm>
        </p:spPr>
      </p:pic>
      <p:sp>
        <p:nvSpPr>
          <p:cNvPr id="4" name="슬라이드 번호 개체 틀 3"/>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14</a:t>
            </a:fld>
            <a:endParaRPr lang="ko-KR" altLang="en-US">
              <a:solidFill>
                <a:prstClr val="black">
                  <a:tint val="75000"/>
                </a:prstClr>
              </a:solidFill>
            </a:endParaRPr>
          </a:p>
        </p:txBody>
      </p:sp>
      <p:pic>
        <p:nvPicPr>
          <p:cNvPr id="6" name="그림 5"/>
          <p:cNvPicPr>
            <a:picLocks noChangeAspect="1"/>
          </p:cNvPicPr>
          <p:nvPr/>
        </p:nvPicPr>
        <p:blipFill>
          <a:blip r:embed="rId4"/>
          <a:stretch>
            <a:fillRect/>
          </a:stretch>
        </p:blipFill>
        <p:spPr>
          <a:xfrm>
            <a:off x="1795021" y="4442651"/>
            <a:ext cx="1966548" cy="1981169"/>
          </a:xfrm>
          <a:prstGeom prst="rect">
            <a:avLst/>
          </a:prstGeom>
        </p:spPr>
      </p:pic>
      <p:sp>
        <p:nvSpPr>
          <p:cNvPr id="7" name="내용 개체 틀 2"/>
          <p:cNvSpPr txBox="1">
            <a:spLocks/>
          </p:cNvSpPr>
          <p:nvPr/>
        </p:nvSpPr>
        <p:spPr>
          <a:xfrm>
            <a:off x="609599" y="1600201"/>
            <a:ext cx="11518233" cy="4525963"/>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sz="2800" dirty="0"/>
              <a:t>MLP looks simpler than CNN (convolutional neural network). However, it is widely used especially in recommender system [Google ‘17][Facebook ‘20]</a:t>
            </a:r>
          </a:p>
          <a:p>
            <a:r>
              <a:rPr lang="en-US" altLang="ko-KR" sz="2800" dirty="0"/>
              <a:t>Output neuron tries to detect its pattern represented by its set of weights.</a:t>
            </a:r>
          </a:p>
          <a:p>
            <a:r>
              <a:rPr lang="en-US" altLang="ko-KR" sz="2800" dirty="0"/>
              <a:t>Thus, MLP is used to detect multiple patterns in the entire input.</a:t>
            </a:r>
          </a:p>
        </p:txBody>
      </p:sp>
    </p:spTree>
    <p:extLst>
      <p:ext uri="{BB962C8B-B14F-4D97-AF65-F5344CB8AC3E}">
        <p14:creationId xmlns:p14="http://schemas.microsoft.com/office/powerpoint/2010/main" val="4288438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Multi-Layer Perceptron</a:t>
            </a:r>
            <a:endParaRPr lang="ko-KR" altLang="en-US" dirty="0"/>
          </a:p>
        </p:txBody>
      </p:sp>
      <p:sp>
        <p:nvSpPr>
          <p:cNvPr id="3" name="내용 개체 틀 2"/>
          <p:cNvSpPr>
            <a:spLocks noGrp="1"/>
          </p:cNvSpPr>
          <p:nvPr>
            <p:ph idx="1"/>
          </p:nvPr>
        </p:nvSpPr>
        <p:spPr/>
        <p:txBody>
          <a:bodyPr/>
          <a:lstStyle/>
          <a:p>
            <a:r>
              <a:rPr lang="en-US" altLang="ko-KR" dirty="0"/>
              <a:t>Each layer (M inputs and N outputs) performs M multiplications between M inputs and associated weights (W) to give an output</a:t>
            </a:r>
            <a:endParaRPr lang="ko-KR" altLang="en-US" dirty="0"/>
          </a:p>
        </p:txBody>
      </p:sp>
      <p:pic>
        <p:nvPicPr>
          <p:cNvPr id="5" name="내용 개체 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163" y="3541152"/>
            <a:ext cx="6107668" cy="3180324"/>
          </a:xfrm>
          <a:prstGeom prst="rect">
            <a:avLst/>
          </a:prstGeom>
        </p:spPr>
      </p:pic>
      <p:pic>
        <p:nvPicPr>
          <p:cNvPr id="6" name="그림 5"/>
          <p:cNvPicPr>
            <a:picLocks noChangeAspect="1"/>
          </p:cNvPicPr>
          <p:nvPr/>
        </p:nvPicPr>
        <p:blipFill>
          <a:blip r:embed="rId4"/>
          <a:stretch>
            <a:fillRect/>
          </a:stretch>
        </p:blipFill>
        <p:spPr>
          <a:xfrm>
            <a:off x="1795021" y="4442651"/>
            <a:ext cx="1966548" cy="1981169"/>
          </a:xfrm>
          <a:prstGeom prst="rect">
            <a:avLst/>
          </a:prstGeom>
        </p:spPr>
      </p:pic>
      <p:sp>
        <p:nvSpPr>
          <p:cNvPr id="7" name="TextBox 6"/>
          <p:cNvSpPr txBox="1"/>
          <p:nvPr/>
        </p:nvSpPr>
        <p:spPr>
          <a:xfrm>
            <a:off x="3937268" y="2832630"/>
            <a:ext cx="3801041" cy="461665"/>
          </a:xfrm>
          <a:prstGeom prst="rect">
            <a:avLst/>
          </a:prstGeom>
          <a:noFill/>
        </p:spPr>
        <p:txBody>
          <a:bodyPr wrap="none" rtlCol="0">
            <a:spAutoFit/>
          </a:bodyPr>
          <a:lstStyle/>
          <a:p>
            <a:r>
              <a:rPr lang="en-US" altLang="ko-KR" sz="2400" dirty="0">
                <a:latin typeface="Calibri" panose="020F0502020204030204" pitchFamily="34" charset="0"/>
              </a:rPr>
              <a:t>Output[</a:t>
            </a:r>
            <a:r>
              <a:rPr lang="en-US" altLang="ko-KR" sz="2400" dirty="0" err="1">
                <a:latin typeface="Calibri" panose="020F0502020204030204" pitchFamily="34" charset="0"/>
              </a:rPr>
              <a:t>i</a:t>
            </a:r>
            <a:r>
              <a:rPr lang="en-US" altLang="ko-KR" sz="2400" dirty="0">
                <a:latin typeface="Calibri" panose="020F0502020204030204" pitchFamily="34" charset="0"/>
              </a:rPr>
              <a:t>]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a:t>
            </a:r>
            <a:r>
              <a:rPr lang="en-US" altLang="ko-KR" sz="2400" dirty="0" err="1">
                <a:latin typeface="Calibri" panose="020F0502020204030204" pitchFamily="34" charset="0"/>
              </a:rPr>
              <a:t>i,j</a:t>
            </a:r>
            <a:r>
              <a:rPr lang="en-US" altLang="ko-KR" sz="2400" dirty="0">
                <a:latin typeface="Calibri" panose="020F0502020204030204" pitchFamily="34" charset="0"/>
              </a:rPr>
              <a:t>]</a:t>
            </a:r>
            <a:endParaRPr lang="ko-KR" altLang="en-US" sz="2400" dirty="0">
              <a:latin typeface="Calibri" panose="020F0502020204030204" pitchFamily="34" charset="0"/>
            </a:endParaRPr>
          </a:p>
        </p:txBody>
      </p:sp>
      <p:cxnSp>
        <p:nvCxnSpPr>
          <p:cNvPr id="9" name="직선 화살표 연결선 8"/>
          <p:cNvCxnSpPr/>
          <p:nvPr/>
        </p:nvCxnSpPr>
        <p:spPr>
          <a:xfrm>
            <a:off x="5066270" y="3294295"/>
            <a:ext cx="1301579" cy="177197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971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 MLP Example</a:t>
            </a:r>
            <a:endParaRPr lang="ko-KR" altLang="en-US" dirty="0"/>
          </a:p>
        </p:txBody>
      </p:sp>
      <p:sp>
        <p:nvSpPr>
          <p:cNvPr id="3" name="내용 개체 틀 2"/>
          <p:cNvSpPr>
            <a:spLocks noGrp="1"/>
          </p:cNvSpPr>
          <p:nvPr>
            <p:ph idx="1"/>
          </p:nvPr>
        </p:nvSpPr>
        <p:spPr>
          <a:xfrm>
            <a:off x="838200" y="1825625"/>
            <a:ext cx="11065476" cy="4351338"/>
          </a:xfrm>
        </p:spPr>
        <p:txBody>
          <a:bodyPr/>
          <a:lstStyle/>
          <a:p>
            <a:r>
              <a:rPr lang="en-US" altLang="ko-KR" dirty="0"/>
              <a:t>Input: 32x32 pixels </a:t>
            </a:r>
            <a:r>
              <a:rPr lang="en-US" altLang="ko-KR" dirty="0">
                <a:sym typeface="Wingdings" panose="05000000000000000000" pitchFamily="2" charset="2"/>
              </a:rPr>
              <a:t> 1024 values</a:t>
            </a:r>
            <a:endParaRPr lang="en-US" altLang="ko-KR" dirty="0"/>
          </a:p>
          <a:p>
            <a:r>
              <a:rPr lang="en-US" altLang="ko-KR" dirty="0"/>
              <a:t>1</a:t>
            </a:r>
            <a:r>
              <a:rPr lang="en-US" altLang="ko-KR" baseline="30000" dirty="0"/>
              <a:t>st</a:t>
            </a:r>
            <a:r>
              <a:rPr lang="en-US" altLang="ko-KR" dirty="0"/>
              <a:t> layer: </a:t>
            </a:r>
            <a:r>
              <a:rPr lang="en-US" altLang="ko-KR" dirty="0">
                <a:solidFill>
                  <a:srgbClr val="FF0000"/>
                </a:solidFill>
              </a:rPr>
              <a:t>1024</a:t>
            </a:r>
            <a:r>
              <a:rPr lang="en-US" altLang="ko-KR" dirty="0"/>
              <a:t> inputs </a:t>
            </a:r>
            <a:r>
              <a:rPr lang="en-US" altLang="ko-KR" dirty="0">
                <a:sym typeface="Wingdings" panose="05000000000000000000" pitchFamily="2" charset="2"/>
              </a:rPr>
              <a:t> e.g., </a:t>
            </a:r>
            <a:r>
              <a:rPr lang="en-US" altLang="ko-KR" dirty="0">
                <a:solidFill>
                  <a:srgbClr val="0070C0"/>
                </a:solidFill>
              </a:rPr>
              <a:t>256</a:t>
            </a:r>
            <a:r>
              <a:rPr lang="en-US" altLang="ko-KR" dirty="0"/>
              <a:t> outputs </a:t>
            </a:r>
            <a:r>
              <a:rPr lang="en-US" altLang="ko-KR" dirty="0">
                <a:sym typeface="Wingdings" panose="05000000000000000000" pitchFamily="2" charset="2"/>
              </a:rPr>
              <a:t> Large M*V multiplication</a:t>
            </a:r>
          </a:p>
          <a:p>
            <a:pPr lvl="1"/>
            <a:r>
              <a:rPr lang="en-US" altLang="ko-KR" dirty="0">
                <a:sym typeface="Wingdings" panose="05000000000000000000" pitchFamily="2" charset="2"/>
              </a:rPr>
              <a:t>Matrix (256x1024) x Vector (1024)</a:t>
            </a:r>
            <a:endParaRPr lang="ko-KR" altLang="en-US" dirty="0"/>
          </a:p>
        </p:txBody>
      </p:sp>
      <p:pic>
        <p:nvPicPr>
          <p:cNvPr id="4" name="내용 개체 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686" y="3131576"/>
            <a:ext cx="6107668" cy="3180324"/>
          </a:xfrm>
          <a:prstGeom prst="rect">
            <a:avLst/>
          </a:prstGeom>
        </p:spPr>
      </p:pic>
      <p:pic>
        <p:nvPicPr>
          <p:cNvPr id="5" name="그림 4"/>
          <p:cNvPicPr>
            <a:picLocks noChangeAspect="1"/>
          </p:cNvPicPr>
          <p:nvPr/>
        </p:nvPicPr>
        <p:blipFill>
          <a:blip r:embed="rId4"/>
          <a:stretch>
            <a:fillRect/>
          </a:stretch>
        </p:blipFill>
        <p:spPr>
          <a:xfrm>
            <a:off x="1778544" y="4033075"/>
            <a:ext cx="1966548" cy="1981169"/>
          </a:xfrm>
          <a:prstGeom prst="rect">
            <a:avLst/>
          </a:prstGeom>
        </p:spPr>
      </p:pic>
      <p:sp>
        <p:nvSpPr>
          <p:cNvPr id="6" name="TextBox 5"/>
          <p:cNvSpPr txBox="1"/>
          <p:nvPr/>
        </p:nvSpPr>
        <p:spPr>
          <a:xfrm>
            <a:off x="2513993" y="3571410"/>
            <a:ext cx="495649" cy="461665"/>
          </a:xfrm>
          <a:prstGeom prst="rect">
            <a:avLst/>
          </a:prstGeom>
          <a:noFill/>
        </p:spPr>
        <p:txBody>
          <a:bodyPr wrap="none" rtlCol="0">
            <a:spAutoFit/>
          </a:bodyPr>
          <a:lstStyle/>
          <a:p>
            <a:r>
              <a:rPr lang="en-US" altLang="ko-KR" sz="2400" b="1" dirty="0">
                <a:solidFill>
                  <a:srgbClr val="FF0000"/>
                </a:solidFill>
                <a:latin typeface="Calibri" panose="020F0502020204030204" pitchFamily="34" charset="0"/>
              </a:rPr>
              <a:t>32</a:t>
            </a:r>
            <a:endParaRPr lang="ko-KR" altLang="en-US" sz="2400" b="1" dirty="0">
              <a:solidFill>
                <a:srgbClr val="FF0000"/>
              </a:solidFill>
              <a:latin typeface="Calibri" panose="020F0502020204030204" pitchFamily="34" charset="0"/>
            </a:endParaRPr>
          </a:p>
        </p:txBody>
      </p:sp>
      <p:sp>
        <p:nvSpPr>
          <p:cNvPr id="7" name="TextBox 6"/>
          <p:cNvSpPr txBox="1"/>
          <p:nvPr/>
        </p:nvSpPr>
        <p:spPr>
          <a:xfrm>
            <a:off x="1282895" y="4792826"/>
            <a:ext cx="495649" cy="461665"/>
          </a:xfrm>
          <a:prstGeom prst="rect">
            <a:avLst/>
          </a:prstGeom>
          <a:noFill/>
        </p:spPr>
        <p:txBody>
          <a:bodyPr wrap="none" rtlCol="0">
            <a:spAutoFit/>
          </a:bodyPr>
          <a:lstStyle/>
          <a:p>
            <a:r>
              <a:rPr lang="en-US" altLang="ko-KR" sz="2400" b="1" dirty="0">
                <a:solidFill>
                  <a:srgbClr val="FF0000"/>
                </a:solidFill>
                <a:latin typeface="Calibri" panose="020F0502020204030204" pitchFamily="34" charset="0"/>
              </a:rPr>
              <a:t>32</a:t>
            </a:r>
            <a:endParaRPr lang="ko-KR" altLang="en-US" sz="2400" b="1" dirty="0">
              <a:solidFill>
                <a:srgbClr val="FF0000"/>
              </a:solidFill>
              <a:latin typeface="Calibri" panose="020F0502020204030204" pitchFamily="34" charset="0"/>
            </a:endParaRPr>
          </a:p>
        </p:txBody>
      </p:sp>
      <p:sp>
        <p:nvSpPr>
          <p:cNvPr id="8" name="TextBox 7"/>
          <p:cNvSpPr txBox="1"/>
          <p:nvPr/>
        </p:nvSpPr>
        <p:spPr>
          <a:xfrm>
            <a:off x="4511668" y="6198887"/>
            <a:ext cx="806631" cy="461665"/>
          </a:xfrm>
          <a:prstGeom prst="rect">
            <a:avLst/>
          </a:prstGeom>
          <a:noFill/>
        </p:spPr>
        <p:txBody>
          <a:bodyPr wrap="none" rtlCol="0">
            <a:spAutoFit/>
          </a:bodyPr>
          <a:lstStyle/>
          <a:p>
            <a:r>
              <a:rPr lang="en-US" altLang="ko-KR" sz="2400" b="1" dirty="0">
                <a:solidFill>
                  <a:srgbClr val="FF0000"/>
                </a:solidFill>
                <a:latin typeface="Calibri" panose="020F0502020204030204" pitchFamily="34" charset="0"/>
              </a:rPr>
              <a:t>1024</a:t>
            </a:r>
            <a:endParaRPr lang="ko-KR" altLang="en-US" sz="2400" b="1" dirty="0">
              <a:solidFill>
                <a:srgbClr val="FF0000"/>
              </a:solidFill>
              <a:latin typeface="Calibri" panose="020F0502020204030204" pitchFamily="34" charset="0"/>
            </a:endParaRPr>
          </a:p>
        </p:txBody>
      </p:sp>
      <p:sp>
        <p:nvSpPr>
          <p:cNvPr id="9" name="TextBox 8"/>
          <p:cNvSpPr txBox="1"/>
          <p:nvPr/>
        </p:nvSpPr>
        <p:spPr>
          <a:xfrm>
            <a:off x="6178378" y="6198886"/>
            <a:ext cx="651140" cy="461665"/>
          </a:xfrm>
          <a:prstGeom prst="rect">
            <a:avLst/>
          </a:prstGeom>
          <a:noFill/>
        </p:spPr>
        <p:txBody>
          <a:bodyPr wrap="none" rtlCol="0">
            <a:spAutoFit/>
          </a:bodyPr>
          <a:lstStyle/>
          <a:p>
            <a:r>
              <a:rPr lang="en-US" altLang="ko-KR" sz="2400" b="1" dirty="0">
                <a:solidFill>
                  <a:srgbClr val="0070C0"/>
                </a:solidFill>
                <a:latin typeface="Calibri" panose="020F0502020204030204" pitchFamily="34" charset="0"/>
              </a:rPr>
              <a:t>256</a:t>
            </a:r>
            <a:endParaRPr lang="ko-KR" altLang="en-US" sz="2400" b="1" dirty="0">
              <a:solidFill>
                <a:srgbClr val="0070C0"/>
              </a:solidFill>
              <a:latin typeface="Calibri" panose="020F0502020204030204" pitchFamily="34" charset="0"/>
            </a:endParaRPr>
          </a:p>
        </p:txBody>
      </p:sp>
    </p:spTree>
    <p:extLst>
      <p:ext uri="{BB962C8B-B14F-4D97-AF65-F5344CB8AC3E}">
        <p14:creationId xmlns:p14="http://schemas.microsoft.com/office/powerpoint/2010/main" val="2478738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Multi-Layer Perceptron</a:t>
            </a:r>
            <a:endParaRPr lang="ko-KR" altLang="en-US" dirty="0"/>
          </a:p>
        </p:txBody>
      </p:sp>
      <p:sp>
        <p:nvSpPr>
          <p:cNvPr id="3" name="내용 개체 틀 2"/>
          <p:cNvSpPr>
            <a:spLocks noGrp="1"/>
          </p:cNvSpPr>
          <p:nvPr>
            <p:ph idx="1"/>
          </p:nvPr>
        </p:nvSpPr>
        <p:spPr/>
        <p:txBody>
          <a:bodyPr/>
          <a:lstStyle/>
          <a:p>
            <a:r>
              <a:rPr lang="en-US" altLang="ko-KR" dirty="0"/>
              <a:t>Each layer (M inputs and N outputs) performs M multiplications between M inputs and associated weights (W) to give an output</a:t>
            </a:r>
            <a:endParaRPr lang="ko-KR" altLang="en-US" dirty="0"/>
          </a:p>
        </p:txBody>
      </p:sp>
      <p:pic>
        <p:nvPicPr>
          <p:cNvPr id="5" name="내용 개체 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6445" y="3508200"/>
            <a:ext cx="6107668" cy="3180324"/>
          </a:xfrm>
          <a:prstGeom prst="rect">
            <a:avLst/>
          </a:prstGeom>
        </p:spPr>
      </p:pic>
      <p:sp>
        <p:nvSpPr>
          <p:cNvPr id="7" name="TextBox 6"/>
          <p:cNvSpPr txBox="1"/>
          <p:nvPr/>
        </p:nvSpPr>
        <p:spPr>
          <a:xfrm>
            <a:off x="5609550" y="2799678"/>
            <a:ext cx="3801041" cy="461665"/>
          </a:xfrm>
          <a:prstGeom prst="rect">
            <a:avLst/>
          </a:prstGeom>
          <a:noFill/>
        </p:spPr>
        <p:txBody>
          <a:bodyPr wrap="none" rtlCol="0">
            <a:spAutoFit/>
          </a:bodyPr>
          <a:lstStyle/>
          <a:p>
            <a:r>
              <a:rPr lang="en-US" altLang="ko-KR" sz="2400" dirty="0">
                <a:latin typeface="Calibri" panose="020F0502020204030204" pitchFamily="34" charset="0"/>
              </a:rPr>
              <a:t>Output[</a:t>
            </a:r>
            <a:r>
              <a:rPr lang="en-US" altLang="ko-KR" sz="2400" dirty="0" err="1">
                <a:latin typeface="Calibri" panose="020F0502020204030204" pitchFamily="34" charset="0"/>
              </a:rPr>
              <a:t>i</a:t>
            </a:r>
            <a:r>
              <a:rPr lang="en-US" altLang="ko-KR" sz="2400" dirty="0">
                <a:latin typeface="Calibri" panose="020F0502020204030204" pitchFamily="34" charset="0"/>
              </a:rPr>
              <a:t>]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a:t>
            </a:r>
            <a:r>
              <a:rPr lang="en-US" altLang="ko-KR" sz="2400" dirty="0" err="1">
                <a:latin typeface="Calibri" panose="020F0502020204030204" pitchFamily="34" charset="0"/>
              </a:rPr>
              <a:t>i,j</a:t>
            </a:r>
            <a:r>
              <a:rPr lang="en-US" altLang="ko-KR" sz="2400" dirty="0">
                <a:latin typeface="Calibri" panose="020F0502020204030204" pitchFamily="34" charset="0"/>
              </a:rPr>
              <a:t>]</a:t>
            </a:r>
            <a:endParaRPr lang="ko-KR" altLang="en-US" sz="2400" dirty="0">
              <a:latin typeface="Calibri" panose="020F0502020204030204" pitchFamily="34" charset="0"/>
            </a:endParaRPr>
          </a:p>
        </p:txBody>
      </p:sp>
      <p:cxnSp>
        <p:nvCxnSpPr>
          <p:cNvPr id="9" name="직선 화살표 연결선 8"/>
          <p:cNvCxnSpPr/>
          <p:nvPr/>
        </p:nvCxnSpPr>
        <p:spPr>
          <a:xfrm>
            <a:off x="6738552" y="3261343"/>
            <a:ext cx="1301579" cy="177197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모서리가 둥근 직사각형 3"/>
          <p:cNvSpPr/>
          <p:nvPr/>
        </p:nvSpPr>
        <p:spPr>
          <a:xfrm>
            <a:off x="7710617" y="4176583"/>
            <a:ext cx="922638" cy="2511941"/>
          </a:xfrm>
          <a:prstGeom prst="roundRect">
            <a:avLst/>
          </a:pr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452999" y="3938669"/>
            <a:ext cx="3970959" cy="461665"/>
          </a:xfrm>
          <a:prstGeom prst="rect">
            <a:avLst/>
          </a:prstGeom>
          <a:noFill/>
        </p:spPr>
        <p:txBody>
          <a:bodyPr wrap="none" rtlCol="0">
            <a:spAutoFit/>
          </a:bodyPr>
          <a:lstStyle/>
          <a:p>
            <a:r>
              <a:rPr lang="en-US" altLang="ko-KR" sz="2400" dirty="0">
                <a:latin typeface="Calibri" panose="020F0502020204030204" pitchFamily="34" charset="0"/>
              </a:rPr>
              <a:t>Output[0]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Input[j]*W[0,j]</a:t>
            </a:r>
            <a:endParaRPr lang="ko-KR" altLang="en-US" sz="2400" dirty="0">
              <a:latin typeface="Calibri" panose="020F0502020204030204" pitchFamily="34" charset="0"/>
            </a:endParaRPr>
          </a:p>
        </p:txBody>
      </p:sp>
      <p:sp>
        <p:nvSpPr>
          <p:cNvPr id="15" name="TextBox 14"/>
          <p:cNvSpPr txBox="1"/>
          <p:nvPr/>
        </p:nvSpPr>
        <p:spPr>
          <a:xfrm>
            <a:off x="452999" y="4304438"/>
            <a:ext cx="3970959" cy="461665"/>
          </a:xfrm>
          <a:prstGeom prst="rect">
            <a:avLst/>
          </a:prstGeom>
          <a:noFill/>
        </p:spPr>
        <p:txBody>
          <a:bodyPr wrap="none" rtlCol="0">
            <a:spAutoFit/>
          </a:bodyPr>
          <a:lstStyle/>
          <a:p>
            <a:r>
              <a:rPr lang="en-US" altLang="ko-KR" sz="2400" dirty="0">
                <a:latin typeface="Calibri" panose="020F0502020204030204" pitchFamily="34" charset="0"/>
              </a:rPr>
              <a:t>Output[1]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Input[j]*W[1,j]</a:t>
            </a:r>
            <a:endParaRPr lang="ko-KR" altLang="en-US" sz="2400" dirty="0">
              <a:latin typeface="Calibri" panose="020F0502020204030204" pitchFamily="34" charset="0"/>
            </a:endParaRPr>
          </a:p>
        </p:txBody>
      </p:sp>
      <p:sp>
        <p:nvSpPr>
          <p:cNvPr id="16" name="TextBox 15"/>
          <p:cNvSpPr txBox="1"/>
          <p:nvPr/>
        </p:nvSpPr>
        <p:spPr>
          <a:xfrm>
            <a:off x="452999" y="4670207"/>
            <a:ext cx="3970959" cy="461665"/>
          </a:xfrm>
          <a:prstGeom prst="rect">
            <a:avLst/>
          </a:prstGeom>
          <a:noFill/>
        </p:spPr>
        <p:txBody>
          <a:bodyPr wrap="none" rtlCol="0">
            <a:spAutoFit/>
          </a:bodyPr>
          <a:lstStyle/>
          <a:p>
            <a:r>
              <a:rPr lang="en-US" altLang="ko-KR" sz="2400" dirty="0">
                <a:latin typeface="Calibri" panose="020F0502020204030204" pitchFamily="34" charset="0"/>
              </a:rPr>
              <a:t>Output[2]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Input[j]*W[2,j]</a:t>
            </a:r>
            <a:endParaRPr lang="ko-KR" altLang="en-US" sz="2400" dirty="0">
              <a:latin typeface="Calibri" panose="020F0502020204030204" pitchFamily="34" charset="0"/>
            </a:endParaRPr>
          </a:p>
        </p:txBody>
      </p:sp>
      <p:sp>
        <p:nvSpPr>
          <p:cNvPr id="17" name="TextBox 16"/>
          <p:cNvSpPr txBox="1"/>
          <p:nvPr/>
        </p:nvSpPr>
        <p:spPr>
          <a:xfrm>
            <a:off x="452999" y="5760093"/>
            <a:ext cx="4557658" cy="461665"/>
          </a:xfrm>
          <a:prstGeom prst="rect">
            <a:avLst/>
          </a:prstGeom>
          <a:noFill/>
        </p:spPr>
        <p:txBody>
          <a:bodyPr wrap="none" rtlCol="0">
            <a:spAutoFit/>
          </a:bodyPr>
          <a:lstStyle/>
          <a:p>
            <a:r>
              <a:rPr lang="en-US" altLang="ko-KR" sz="2400" dirty="0">
                <a:latin typeface="Calibri" panose="020F0502020204030204" pitchFamily="34" charset="0"/>
              </a:rPr>
              <a:t>Output[N-1]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Input[j]*W[N-1,j]</a:t>
            </a:r>
            <a:endParaRPr lang="ko-KR" altLang="en-US" sz="2400" dirty="0">
              <a:latin typeface="Calibri" panose="020F0502020204030204" pitchFamily="34" charset="0"/>
            </a:endParaRPr>
          </a:p>
        </p:txBody>
      </p:sp>
    </p:spTree>
    <p:extLst>
      <p:ext uri="{BB962C8B-B14F-4D97-AF65-F5344CB8AC3E}">
        <p14:creationId xmlns:p14="http://schemas.microsoft.com/office/powerpoint/2010/main" val="775093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Multi-Layer Perceptron</a:t>
            </a:r>
            <a:endParaRPr lang="ko-KR" altLang="en-US" dirty="0"/>
          </a:p>
        </p:txBody>
      </p:sp>
      <p:sp>
        <p:nvSpPr>
          <p:cNvPr id="3" name="내용 개체 틀 2"/>
          <p:cNvSpPr>
            <a:spLocks noGrp="1"/>
          </p:cNvSpPr>
          <p:nvPr>
            <p:ph idx="1"/>
          </p:nvPr>
        </p:nvSpPr>
        <p:spPr/>
        <p:txBody>
          <a:bodyPr/>
          <a:lstStyle/>
          <a:p>
            <a:r>
              <a:rPr lang="en-US" altLang="ko-KR" dirty="0"/>
              <a:t>Each layer (M inputs and N outputs) performs M multiplications between M inputs and associated weights (W) to give an output</a:t>
            </a:r>
          </a:p>
          <a:p>
            <a:r>
              <a:rPr lang="en-US" altLang="ko-KR" dirty="0"/>
              <a:t>Each layer performs M*V multiplication to give N outputs</a:t>
            </a:r>
            <a:endParaRPr lang="ko-KR" altLang="en-US" dirty="0"/>
          </a:p>
        </p:txBody>
      </p:sp>
      <p:sp>
        <p:nvSpPr>
          <p:cNvPr id="8" name="TextBox 7"/>
          <p:cNvSpPr txBox="1"/>
          <p:nvPr/>
        </p:nvSpPr>
        <p:spPr>
          <a:xfrm>
            <a:off x="5395858" y="3988830"/>
            <a:ext cx="939681" cy="369332"/>
          </a:xfrm>
          <a:prstGeom prst="rect">
            <a:avLst/>
          </a:prstGeom>
          <a:noFill/>
        </p:spPr>
        <p:txBody>
          <a:bodyPr wrap="none" rtlCol="0">
            <a:spAutoFit/>
          </a:bodyPr>
          <a:lstStyle/>
          <a:p>
            <a:r>
              <a:rPr lang="en-US" altLang="ko-KR" dirty="0"/>
              <a:t>W[0][0]</a:t>
            </a:r>
            <a:endParaRPr lang="ko-KR" altLang="en-US" dirty="0"/>
          </a:p>
        </p:txBody>
      </p:sp>
      <p:sp>
        <p:nvSpPr>
          <p:cNvPr id="21" name="TextBox 20"/>
          <p:cNvSpPr txBox="1"/>
          <p:nvPr/>
        </p:nvSpPr>
        <p:spPr>
          <a:xfrm>
            <a:off x="6244638" y="3988830"/>
            <a:ext cx="939681" cy="369332"/>
          </a:xfrm>
          <a:prstGeom prst="rect">
            <a:avLst/>
          </a:prstGeom>
          <a:noFill/>
        </p:spPr>
        <p:txBody>
          <a:bodyPr wrap="none" rtlCol="0">
            <a:spAutoFit/>
          </a:bodyPr>
          <a:lstStyle/>
          <a:p>
            <a:r>
              <a:rPr lang="en-US" altLang="ko-KR" dirty="0"/>
              <a:t>W[0][1]</a:t>
            </a:r>
            <a:endParaRPr lang="ko-KR" altLang="en-US" dirty="0"/>
          </a:p>
        </p:txBody>
      </p:sp>
      <p:sp>
        <p:nvSpPr>
          <p:cNvPr id="22" name="TextBox 21"/>
          <p:cNvSpPr txBox="1"/>
          <p:nvPr/>
        </p:nvSpPr>
        <p:spPr>
          <a:xfrm>
            <a:off x="7099587" y="3988830"/>
            <a:ext cx="939681" cy="369332"/>
          </a:xfrm>
          <a:prstGeom prst="rect">
            <a:avLst/>
          </a:prstGeom>
          <a:noFill/>
        </p:spPr>
        <p:txBody>
          <a:bodyPr wrap="none" rtlCol="0">
            <a:spAutoFit/>
          </a:bodyPr>
          <a:lstStyle/>
          <a:p>
            <a:r>
              <a:rPr lang="en-US" altLang="ko-KR" dirty="0"/>
              <a:t>W[0][2]</a:t>
            </a:r>
            <a:endParaRPr lang="ko-KR" altLang="en-US" dirty="0"/>
          </a:p>
        </p:txBody>
      </p:sp>
      <p:sp>
        <p:nvSpPr>
          <p:cNvPr id="23" name="TextBox 22"/>
          <p:cNvSpPr txBox="1"/>
          <p:nvPr/>
        </p:nvSpPr>
        <p:spPr>
          <a:xfrm>
            <a:off x="8564619" y="3987459"/>
            <a:ext cx="1245854" cy="369332"/>
          </a:xfrm>
          <a:prstGeom prst="rect">
            <a:avLst/>
          </a:prstGeom>
          <a:noFill/>
        </p:spPr>
        <p:txBody>
          <a:bodyPr wrap="none" rtlCol="0">
            <a:spAutoFit/>
          </a:bodyPr>
          <a:lstStyle/>
          <a:p>
            <a:r>
              <a:rPr lang="en-US" altLang="ko-KR" dirty="0"/>
              <a:t>W[0][M-1]</a:t>
            </a:r>
            <a:endParaRPr lang="ko-KR" altLang="en-US" dirty="0"/>
          </a:p>
        </p:txBody>
      </p:sp>
      <p:sp>
        <p:nvSpPr>
          <p:cNvPr id="24" name="TextBox 23"/>
          <p:cNvSpPr txBox="1"/>
          <p:nvPr/>
        </p:nvSpPr>
        <p:spPr>
          <a:xfrm>
            <a:off x="5395858" y="4356791"/>
            <a:ext cx="939681" cy="369332"/>
          </a:xfrm>
          <a:prstGeom prst="rect">
            <a:avLst/>
          </a:prstGeom>
          <a:noFill/>
        </p:spPr>
        <p:txBody>
          <a:bodyPr wrap="none" rtlCol="0">
            <a:spAutoFit/>
          </a:bodyPr>
          <a:lstStyle/>
          <a:p>
            <a:r>
              <a:rPr lang="en-US" altLang="ko-KR" dirty="0"/>
              <a:t>W[1][0]</a:t>
            </a:r>
            <a:endParaRPr lang="ko-KR" altLang="en-US" dirty="0"/>
          </a:p>
        </p:txBody>
      </p:sp>
      <p:sp>
        <p:nvSpPr>
          <p:cNvPr id="25" name="TextBox 24"/>
          <p:cNvSpPr txBox="1"/>
          <p:nvPr/>
        </p:nvSpPr>
        <p:spPr>
          <a:xfrm>
            <a:off x="6244638" y="4356791"/>
            <a:ext cx="939681" cy="369332"/>
          </a:xfrm>
          <a:prstGeom prst="rect">
            <a:avLst/>
          </a:prstGeom>
          <a:noFill/>
        </p:spPr>
        <p:txBody>
          <a:bodyPr wrap="none" rtlCol="0">
            <a:spAutoFit/>
          </a:bodyPr>
          <a:lstStyle/>
          <a:p>
            <a:r>
              <a:rPr lang="en-US" altLang="ko-KR" dirty="0"/>
              <a:t>W[1][1]</a:t>
            </a:r>
            <a:endParaRPr lang="ko-KR" altLang="en-US" dirty="0"/>
          </a:p>
        </p:txBody>
      </p:sp>
      <p:sp>
        <p:nvSpPr>
          <p:cNvPr id="26" name="TextBox 25"/>
          <p:cNvSpPr txBox="1"/>
          <p:nvPr/>
        </p:nvSpPr>
        <p:spPr>
          <a:xfrm>
            <a:off x="7099587" y="4356791"/>
            <a:ext cx="939681" cy="369332"/>
          </a:xfrm>
          <a:prstGeom prst="rect">
            <a:avLst/>
          </a:prstGeom>
          <a:noFill/>
        </p:spPr>
        <p:txBody>
          <a:bodyPr wrap="none" rtlCol="0">
            <a:spAutoFit/>
          </a:bodyPr>
          <a:lstStyle/>
          <a:p>
            <a:r>
              <a:rPr lang="en-US" altLang="ko-KR" dirty="0"/>
              <a:t>W[1][2]</a:t>
            </a:r>
            <a:endParaRPr lang="ko-KR" altLang="en-US" dirty="0"/>
          </a:p>
        </p:txBody>
      </p:sp>
      <p:sp>
        <p:nvSpPr>
          <p:cNvPr id="27" name="TextBox 26"/>
          <p:cNvSpPr txBox="1"/>
          <p:nvPr/>
        </p:nvSpPr>
        <p:spPr>
          <a:xfrm>
            <a:off x="8564619" y="4355420"/>
            <a:ext cx="1245854" cy="369332"/>
          </a:xfrm>
          <a:prstGeom prst="rect">
            <a:avLst/>
          </a:prstGeom>
          <a:noFill/>
        </p:spPr>
        <p:txBody>
          <a:bodyPr wrap="none" rtlCol="0">
            <a:spAutoFit/>
          </a:bodyPr>
          <a:lstStyle/>
          <a:p>
            <a:r>
              <a:rPr lang="en-US" altLang="ko-KR" dirty="0"/>
              <a:t>W[1][M-1]</a:t>
            </a:r>
            <a:endParaRPr lang="ko-KR" altLang="en-US" dirty="0"/>
          </a:p>
        </p:txBody>
      </p:sp>
      <p:sp>
        <p:nvSpPr>
          <p:cNvPr id="28" name="TextBox 27"/>
          <p:cNvSpPr txBox="1"/>
          <p:nvPr/>
        </p:nvSpPr>
        <p:spPr>
          <a:xfrm>
            <a:off x="5395858" y="4723500"/>
            <a:ext cx="939681" cy="369332"/>
          </a:xfrm>
          <a:prstGeom prst="rect">
            <a:avLst/>
          </a:prstGeom>
          <a:noFill/>
        </p:spPr>
        <p:txBody>
          <a:bodyPr wrap="none" rtlCol="0">
            <a:spAutoFit/>
          </a:bodyPr>
          <a:lstStyle/>
          <a:p>
            <a:r>
              <a:rPr lang="en-US" altLang="ko-KR" dirty="0"/>
              <a:t>W[2][0]</a:t>
            </a:r>
            <a:endParaRPr lang="ko-KR" altLang="en-US" dirty="0"/>
          </a:p>
        </p:txBody>
      </p:sp>
      <p:sp>
        <p:nvSpPr>
          <p:cNvPr id="29" name="TextBox 28"/>
          <p:cNvSpPr txBox="1"/>
          <p:nvPr/>
        </p:nvSpPr>
        <p:spPr>
          <a:xfrm>
            <a:off x="6244638" y="4723500"/>
            <a:ext cx="939681" cy="369332"/>
          </a:xfrm>
          <a:prstGeom prst="rect">
            <a:avLst/>
          </a:prstGeom>
          <a:noFill/>
        </p:spPr>
        <p:txBody>
          <a:bodyPr wrap="none" rtlCol="0">
            <a:spAutoFit/>
          </a:bodyPr>
          <a:lstStyle/>
          <a:p>
            <a:r>
              <a:rPr lang="en-US" altLang="ko-KR" dirty="0"/>
              <a:t>W[2][1]</a:t>
            </a:r>
            <a:endParaRPr lang="ko-KR" altLang="en-US" dirty="0"/>
          </a:p>
        </p:txBody>
      </p:sp>
      <p:sp>
        <p:nvSpPr>
          <p:cNvPr id="30" name="TextBox 29"/>
          <p:cNvSpPr txBox="1"/>
          <p:nvPr/>
        </p:nvSpPr>
        <p:spPr>
          <a:xfrm>
            <a:off x="7099587" y="4723500"/>
            <a:ext cx="939681" cy="369332"/>
          </a:xfrm>
          <a:prstGeom prst="rect">
            <a:avLst/>
          </a:prstGeom>
          <a:noFill/>
        </p:spPr>
        <p:txBody>
          <a:bodyPr wrap="none" rtlCol="0">
            <a:spAutoFit/>
          </a:bodyPr>
          <a:lstStyle/>
          <a:p>
            <a:r>
              <a:rPr lang="en-US" altLang="ko-KR" dirty="0"/>
              <a:t>W[2][2]</a:t>
            </a:r>
            <a:endParaRPr lang="ko-KR" altLang="en-US" dirty="0"/>
          </a:p>
        </p:txBody>
      </p:sp>
      <p:sp>
        <p:nvSpPr>
          <p:cNvPr id="31" name="TextBox 30"/>
          <p:cNvSpPr txBox="1"/>
          <p:nvPr/>
        </p:nvSpPr>
        <p:spPr>
          <a:xfrm>
            <a:off x="8564619" y="4722129"/>
            <a:ext cx="1245854" cy="369332"/>
          </a:xfrm>
          <a:prstGeom prst="rect">
            <a:avLst/>
          </a:prstGeom>
          <a:noFill/>
        </p:spPr>
        <p:txBody>
          <a:bodyPr wrap="none" rtlCol="0">
            <a:spAutoFit/>
          </a:bodyPr>
          <a:lstStyle/>
          <a:p>
            <a:r>
              <a:rPr lang="en-US" altLang="ko-KR" dirty="0"/>
              <a:t>W[2][M-1]</a:t>
            </a:r>
            <a:endParaRPr lang="ko-KR" altLang="en-US" dirty="0"/>
          </a:p>
        </p:txBody>
      </p:sp>
      <p:sp>
        <p:nvSpPr>
          <p:cNvPr id="32" name="TextBox 31"/>
          <p:cNvSpPr txBox="1"/>
          <p:nvPr/>
        </p:nvSpPr>
        <p:spPr>
          <a:xfrm>
            <a:off x="5395858" y="5807631"/>
            <a:ext cx="1210588" cy="369332"/>
          </a:xfrm>
          <a:prstGeom prst="rect">
            <a:avLst/>
          </a:prstGeom>
          <a:noFill/>
        </p:spPr>
        <p:txBody>
          <a:bodyPr wrap="none" rtlCol="0">
            <a:spAutoFit/>
          </a:bodyPr>
          <a:lstStyle/>
          <a:p>
            <a:r>
              <a:rPr lang="en-US" altLang="ko-KR" dirty="0"/>
              <a:t>W[N-1][0]</a:t>
            </a:r>
            <a:endParaRPr lang="ko-KR" altLang="en-US" dirty="0"/>
          </a:p>
        </p:txBody>
      </p:sp>
      <p:sp>
        <p:nvSpPr>
          <p:cNvPr id="35" name="TextBox 34"/>
          <p:cNvSpPr txBox="1"/>
          <p:nvPr/>
        </p:nvSpPr>
        <p:spPr>
          <a:xfrm>
            <a:off x="8564619" y="5806260"/>
            <a:ext cx="1516762" cy="369332"/>
          </a:xfrm>
          <a:prstGeom prst="rect">
            <a:avLst/>
          </a:prstGeom>
          <a:noFill/>
        </p:spPr>
        <p:txBody>
          <a:bodyPr wrap="none" rtlCol="0">
            <a:spAutoFit/>
          </a:bodyPr>
          <a:lstStyle/>
          <a:p>
            <a:r>
              <a:rPr lang="en-US" altLang="ko-KR" dirty="0"/>
              <a:t>W[N-1][M-1]</a:t>
            </a:r>
            <a:endParaRPr lang="ko-KR" altLang="en-US" dirty="0"/>
          </a:p>
        </p:txBody>
      </p:sp>
      <p:sp>
        <p:nvSpPr>
          <p:cNvPr id="36" name="TextBox 35"/>
          <p:cNvSpPr txBox="1"/>
          <p:nvPr/>
        </p:nvSpPr>
        <p:spPr>
          <a:xfrm>
            <a:off x="452999" y="3938669"/>
            <a:ext cx="3970959" cy="461665"/>
          </a:xfrm>
          <a:prstGeom prst="rect">
            <a:avLst/>
          </a:prstGeom>
          <a:noFill/>
        </p:spPr>
        <p:txBody>
          <a:bodyPr wrap="none" rtlCol="0">
            <a:spAutoFit/>
          </a:bodyPr>
          <a:lstStyle/>
          <a:p>
            <a:r>
              <a:rPr lang="en-US" altLang="ko-KR" sz="2400" dirty="0">
                <a:latin typeface="Calibri" panose="020F0502020204030204" pitchFamily="34" charset="0"/>
              </a:rPr>
              <a:t>Output[0]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Input[j]*W[0,j]</a:t>
            </a:r>
            <a:endParaRPr lang="ko-KR" altLang="en-US" sz="2400" dirty="0">
              <a:latin typeface="Calibri" panose="020F0502020204030204" pitchFamily="34" charset="0"/>
            </a:endParaRPr>
          </a:p>
        </p:txBody>
      </p:sp>
      <p:sp>
        <p:nvSpPr>
          <p:cNvPr id="37" name="TextBox 36"/>
          <p:cNvSpPr txBox="1"/>
          <p:nvPr/>
        </p:nvSpPr>
        <p:spPr>
          <a:xfrm>
            <a:off x="452999" y="4304438"/>
            <a:ext cx="3970959" cy="461665"/>
          </a:xfrm>
          <a:prstGeom prst="rect">
            <a:avLst/>
          </a:prstGeom>
          <a:noFill/>
        </p:spPr>
        <p:txBody>
          <a:bodyPr wrap="none" rtlCol="0">
            <a:spAutoFit/>
          </a:bodyPr>
          <a:lstStyle/>
          <a:p>
            <a:r>
              <a:rPr lang="en-US" altLang="ko-KR" sz="2400" dirty="0">
                <a:latin typeface="Calibri" panose="020F0502020204030204" pitchFamily="34" charset="0"/>
              </a:rPr>
              <a:t>Output[1]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Input[j]*W[1,j]</a:t>
            </a:r>
            <a:endParaRPr lang="ko-KR" altLang="en-US" sz="2400" dirty="0">
              <a:latin typeface="Calibri" panose="020F0502020204030204" pitchFamily="34" charset="0"/>
            </a:endParaRPr>
          </a:p>
        </p:txBody>
      </p:sp>
      <p:sp>
        <p:nvSpPr>
          <p:cNvPr id="38" name="TextBox 37"/>
          <p:cNvSpPr txBox="1"/>
          <p:nvPr/>
        </p:nvSpPr>
        <p:spPr>
          <a:xfrm>
            <a:off x="452999" y="4670207"/>
            <a:ext cx="3970959" cy="461665"/>
          </a:xfrm>
          <a:prstGeom prst="rect">
            <a:avLst/>
          </a:prstGeom>
          <a:noFill/>
        </p:spPr>
        <p:txBody>
          <a:bodyPr wrap="none" rtlCol="0">
            <a:spAutoFit/>
          </a:bodyPr>
          <a:lstStyle/>
          <a:p>
            <a:r>
              <a:rPr lang="en-US" altLang="ko-KR" sz="2400" dirty="0">
                <a:latin typeface="Calibri" panose="020F0502020204030204" pitchFamily="34" charset="0"/>
              </a:rPr>
              <a:t>Output[2]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Input[j]*W[2,j]</a:t>
            </a:r>
            <a:endParaRPr lang="ko-KR" altLang="en-US" sz="2400" dirty="0">
              <a:latin typeface="Calibri" panose="020F0502020204030204" pitchFamily="34" charset="0"/>
            </a:endParaRPr>
          </a:p>
        </p:txBody>
      </p:sp>
      <p:sp>
        <p:nvSpPr>
          <p:cNvPr id="39" name="TextBox 38"/>
          <p:cNvSpPr txBox="1"/>
          <p:nvPr/>
        </p:nvSpPr>
        <p:spPr>
          <a:xfrm>
            <a:off x="452999" y="5760093"/>
            <a:ext cx="4557658" cy="461665"/>
          </a:xfrm>
          <a:prstGeom prst="rect">
            <a:avLst/>
          </a:prstGeom>
          <a:noFill/>
        </p:spPr>
        <p:txBody>
          <a:bodyPr wrap="none" rtlCol="0">
            <a:spAutoFit/>
          </a:bodyPr>
          <a:lstStyle/>
          <a:p>
            <a:r>
              <a:rPr lang="en-US" altLang="ko-KR" sz="2400" dirty="0">
                <a:latin typeface="Calibri" panose="020F0502020204030204" pitchFamily="34" charset="0"/>
              </a:rPr>
              <a:t>Output[N-1]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Input[j]*W[N-1,j]</a:t>
            </a:r>
            <a:endParaRPr lang="ko-KR" altLang="en-US" sz="2400" dirty="0">
              <a:latin typeface="Calibri" panose="020F0502020204030204" pitchFamily="34" charset="0"/>
            </a:endParaRPr>
          </a:p>
        </p:txBody>
      </p:sp>
      <p:sp>
        <p:nvSpPr>
          <p:cNvPr id="40" name="왼쪽 대괄호 39"/>
          <p:cNvSpPr/>
          <p:nvPr/>
        </p:nvSpPr>
        <p:spPr>
          <a:xfrm>
            <a:off x="5354596" y="3871784"/>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왼쪽 대괄호 40"/>
          <p:cNvSpPr/>
          <p:nvPr/>
        </p:nvSpPr>
        <p:spPr>
          <a:xfrm flipH="1">
            <a:off x="10019835" y="3871784"/>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2" name="왼쪽 대괄호 41"/>
          <p:cNvSpPr/>
          <p:nvPr/>
        </p:nvSpPr>
        <p:spPr>
          <a:xfrm>
            <a:off x="10286561" y="3871784"/>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3" name="왼쪽 대괄호 42"/>
          <p:cNvSpPr/>
          <p:nvPr/>
        </p:nvSpPr>
        <p:spPr>
          <a:xfrm flipH="1">
            <a:off x="11582407" y="3876380"/>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4" name="TextBox 43"/>
          <p:cNvSpPr txBox="1"/>
          <p:nvPr/>
        </p:nvSpPr>
        <p:spPr>
          <a:xfrm>
            <a:off x="10344667" y="3984835"/>
            <a:ext cx="998991" cy="369332"/>
          </a:xfrm>
          <a:prstGeom prst="rect">
            <a:avLst/>
          </a:prstGeom>
          <a:noFill/>
        </p:spPr>
        <p:txBody>
          <a:bodyPr wrap="none" rtlCol="0">
            <a:spAutoFit/>
          </a:bodyPr>
          <a:lstStyle/>
          <a:p>
            <a:r>
              <a:rPr lang="en-US" altLang="ko-KR" dirty="0"/>
              <a:t>Input[0]</a:t>
            </a:r>
            <a:endParaRPr lang="ko-KR" altLang="en-US" dirty="0"/>
          </a:p>
        </p:txBody>
      </p:sp>
      <p:sp>
        <p:nvSpPr>
          <p:cNvPr id="45" name="TextBox 44"/>
          <p:cNvSpPr txBox="1"/>
          <p:nvPr/>
        </p:nvSpPr>
        <p:spPr>
          <a:xfrm>
            <a:off x="10344667" y="4354167"/>
            <a:ext cx="998991" cy="369332"/>
          </a:xfrm>
          <a:prstGeom prst="rect">
            <a:avLst/>
          </a:prstGeom>
          <a:noFill/>
        </p:spPr>
        <p:txBody>
          <a:bodyPr wrap="none" rtlCol="0">
            <a:spAutoFit/>
          </a:bodyPr>
          <a:lstStyle/>
          <a:p>
            <a:r>
              <a:rPr lang="en-US" altLang="ko-KR" dirty="0"/>
              <a:t>Input[1]</a:t>
            </a:r>
            <a:endParaRPr lang="ko-KR" altLang="en-US" dirty="0"/>
          </a:p>
        </p:txBody>
      </p:sp>
      <p:sp>
        <p:nvSpPr>
          <p:cNvPr id="46" name="TextBox 45"/>
          <p:cNvSpPr txBox="1"/>
          <p:nvPr/>
        </p:nvSpPr>
        <p:spPr>
          <a:xfrm>
            <a:off x="10344749" y="4711567"/>
            <a:ext cx="998991" cy="369332"/>
          </a:xfrm>
          <a:prstGeom prst="rect">
            <a:avLst/>
          </a:prstGeom>
          <a:noFill/>
        </p:spPr>
        <p:txBody>
          <a:bodyPr wrap="none" rtlCol="0">
            <a:spAutoFit/>
          </a:bodyPr>
          <a:lstStyle/>
          <a:p>
            <a:r>
              <a:rPr lang="en-US" altLang="ko-KR" dirty="0"/>
              <a:t>Input[2]</a:t>
            </a:r>
            <a:endParaRPr lang="ko-KR" altLang="en-US" dirty="0"/>
          </a:p>
        </p:txBody>
      </p:sp>
      <p:sp>
        <p:nvSpPr>
          <p:cNvPr id="47" name="TextBox 46"/>
          <p:cNvSpPr txBox="1"/>
          <p:nvPr/>
        </p:nvSpPr>
        <p:spPr>
          <a:xfrm>
            <a:off x="10344666" y="5810440"/>
            <a:ext cx="1305165" cy="369332"/>
          </a:xfrm>
          <a:prstGeom prst="rect">
            <a:avLst/>
          </a:prstGeom>
          <a:noFill/>
        </p:spPr>
        <p:txBody>
          <a:bodyPr wrap="none" rtlCol="0">
            <a:spAutoFit/>
          </a:bodyPr>
          <a:lstStyle/>
          <a:p>
            <a:r>
              <a:rPr lang="en-US" altLang="ko-KR" dirty="0"/>
              <a:t>Input[M-1]</a:t>
            </a:r>
            <a:endParaRPr lang="ko-KR" altLang="en-US" dirty="0"/>
          </a:p>
        </p:txBody>
      </p:sp>
    </p:spTree>
    <p:extLst>
      <p:ext uri="{BB962C8B-B14F-4D97-AF65-F5344CB8AC3E}">
        <p14:creationId xmlns:p14="http://schemas.microsoft.com/office/powerpoint/2010/main" val="1424699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What does Each Neuron Do?</a:t>
            </a:r>
            <a:endParaRPr lang="ko-KR" altLang="en-US" dirty="0"/>
          </a:p>
        </p:txBody>
      </p:sp>
      <p:sp>
        <p:nvSpPr>
          <p:cNvPr id="3" name="내용 개체 틀 2"/>
          <p:cNvSpPr>
            <a:spLocks noGrp="1"/>
          </p:cNvSpPr>
          <p:nvPr>
            <p:ph idx="1"/>
          </p:nvPr>
        </p:nvSpPr>
        <p:spPr/>
        <p:txBody>
          <a:bodyPr/>
          <a:lstStyle/>
          <a:p>
            <a:r>
              <a:rPr lang="en-US" altLang="ko-KR" dirty="0"/>
              <a:t>Each neuron applies an activation function to the result of V*V multiplication</a:t>
            </a:r>
            <a:endParaRPr lang="ko-KR" altLang="en-US" dirty="0"/>
          </a:p>
        </p:txBody>
      </p:sp>
      <p:pic>
        <p:nvPicPr>
          <p:cNvPr id="5" name="내용 개체 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163" y="3541152"/>
            <a:ext cx="6107668" cy="3180324"/>
          </a:xfrm>
          <a:prstGeom prst="rect">
            <a:avLst/>
          </a:prstGeom>
        </p:spPr>
      </p:pic>
      <p:pic>
        <p:nvPicPr>
          <p:cNvPr id="6" name="그림 5"/>
          <p:cNvPicPr>
            <a:picLocks noChangeAspect="1"/>
          </p:cNvPicPr>
          <p:nvPr/>
        </p:nvPicPr>
        <p:blipFill>
          <a:blip r:embed="rId4"/>
          <a:stretch>
            <a:fillRect/>
          </a:stretch>
        </p:blipFill>
        <p:spPr>
          <a:xfrm>
            <a:off x="1795021" y="4442651"/>
            <a:ext cx="1966548" cy="1981169"/>
          </a:xfrm>
          <a:prstGeom prst="rect">
            <a:avLst/>
          </a:prstGeom>
        </p:spPr>
      </p:pic>
      <p:sp>
        <p:nvSpPr>
          <p:cNvPr id="7" name="TextBox 6"/>
          <p:cNvSpPr txBox="1"/>
          <p:nvPr/>
        </p:nvSpPr>
        <p:spPr>
          <a:xfrm>
            <a:off x="3937268" y="2832630"/>
            <a:ext cx="5141792" cy="461665"/>
          </a:xfrm>
          <a:prstGeom prst="rect">
            <a:avLst/>
          </a:prstGeom>
          <a:noFill/>
        </p:spPr>
        <p:txBody>
          <a:bodyPr wrap="none" rtlCol="0">
            <a:spAutoFit/>
          </a:bodyPr>
          <a:lstStyle/>
          <a:p>
            <a:r>
              <a:rPr lang="en-US" altLang="ko-KR" sz="2400" dirty="0">
                <a:latin typeface="Calibri" panose="020F0502020204030204" pitchFamily="34" charset="0"/>
              </a:rPr>
              <a:t>Output[</a:t>
            </a:r>
            <a:r>
              <a:rPr lang="en-US" altLang="ko-KR" sz="2400" dirty="0" err="1">
                <a:latin typeface="Calibri" panose="020F0502020204030204" pitchFamily="34" charset="0"/>
              </a:rPr>
              <a:t>i</a:t>
            </a:r>
            <a:r>
              <a:rPr lang="en-US" altLang="ko-KR" sz="2400" dirty="0">
                <a:latin typeface="Calibri" panose="020F0502020204030204" pitchFamily="34" charset="0"/>
              </a:rPr>
              <a:t>] = </a:t>
            </a:r>
            <a:r>
              <a:rPr lang="en-US" altLang="ko-KR" sz="2400" dirty="0">
                <a:solidFill>
                  <a:srgbClr val="FF0000"/>
                </a:solidFill>
                <a:latin typeface="Calibri" panose="020F0502020204030204" pitchFamily="34" charset="0"/>
              </a:rPr>
              <a:t>Activation</a:t>
            </a:r>
            <a:r>
              <a:rPr lang="en-US" altLang="ko-KR" sz="2400" dirty="0">
                <a:latin typeface="Calibri" panose="020F0502020204030204" pitchFamily="34" charset="0"/>
              </a:rPr>
              <a:t>(</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a:t>
            </a:r>
            <a:r>
              <a:rPr lang="en-US" altLang="ko-KR" sz="2400" dirty="0" err="1">
                <a:latin typeface="Calibri" panose="020F0502020204030204" pitchFamily="34" charset="0"/>
              </a:rPr>
              <a:t>i,j</a:t>
            </a:r>
            <a:r>
              <a:rPr lang="en-US" altLang="ko-KR" sz="2400" dirty="0">
                <a:latin typeface="Calibri" panose="020F0502020204030204" pitchFamily="34" charset="0"/>
              </a:rPr>
              <a:t>])</a:t>
            </a:r>
            <a:endParaRPr lang="ko-KR" altLang="en-US" sz="2400" dirty="0">
              <a:latin typeface="Calibri" panose="020F0502020204030204" pitchFamily="34" charset="0"/>
            </a:endParaRPr>
          </a:p>
        </p:txBody>
      </p:sp>
      <p:cxnSp>
        <p:nvCxnSpPr>
          <p:cNvPr id="9" name="직선 화살표 연결선 8"/>
          <p:cNvCxnSpPr/>
          <p:nvPr/>
        </p:nvCxnSpPr>
        <p:spPr>
          <a:xfrm>
            <a:off x="5066270" y="3294295"/>
            <a:ext cx="1301579" cy="177197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062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Our Application: Image Recognition Neural Network</a:t>
            </a:r>
            <a:endParaRPr lang="ko-KR" altLang="en-US" dirty="0"/>
          </a:p>
        </p:txBody>
      </p:sp>
      <p:pic>
        <p:nvPicPr>
          <p:cNvPr id="5" name="내용 개체 틀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359793"/>
            <a:ext cx="10972800" cy="3996558"/>
          </a:xfrm>
        </p:spPr>
      </p:pic>
      <p:sp>
        <p:nvSpPr>
          <p:cNvPr id="4" name="슬라이드 번호 개체 틀 3"/>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2</a:t>
            </a:fld>
            <a:endParaRPr lang="ko-KR" altLang="en-US">
              <a:solidFill>
                <a:prstClr val="black">
                  <a:tint val="75000"/>
                </a:prstClr>
              </a:solidFill>
            </a:endParaRPr>
          </a:p>
        </p:txBody>
      </p:sp>
      <p:sp>
        <p:nvSpPr>
          <p:cNvPr id="6" name="내용 개체 틀 2"/>
          <p:cNvSpPr txBox="1">
            <a:spLocks/>
          </p:cNvSpPr>
          <p:nvPr/>
        </p:nvSpPr>
        <p:spPr>
          <a:xfrm>
            <a:off x="609600" y="1600201"/>
            <a:ext cx="10972800" cy="4525963"/>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Calibri" panose="020F0502020204030204" pitchFamily="34" charset="0"/>
                <a:ea typeface="+mn-ea"/>
                <a:cs typeface="Calibri" panose="020F0502020204030204" pitchFamily="34" charset="0"/>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ko-KR" dirty="0"/>
              <a:t>Given an input image, the network recognizes what is in it</a:t>
            </a:r>
            <a:endParaRPr lang="ko-KR" altLang="en-US" dirty="0"/>
          </a:p>
        </p:txBody>
      </p:sp>
    </p:spTree>
    <p:extLst>
      <p:ext uri="{BB962C8B-B14F-4D97-AF65-F5344CB8AC3E}">
        <p14:creationId xmlns:p14="http://schemas.microsoft.com/office/powerpoint/2010/main" val="985662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1164330" cy="1325563"/>
          </a:xfrm>
        </p:spPr>
        <p:txBody>
          <a:bodyPr>
            <a:normAutofit/>
          </a:bodyPr>
          <a:lstStyle/>
          <a:p>
            <a:r>
              <a:rPr lang="en-US" altLang="ko-KR" dirty="0"/>
              <a:t>An Activation: Step Function</a:t>
            </a:r>
            <a:r>
              <a:rPr lang="ko-KR" altLang="en-US" dirty="0"/>
              <a:t> </a:t>
            </a:r>
            <a:r>
              <a:rPr lang="en-US" altLang="ko-KR" dirty="0"/>
              <a:t>for</a:t>
            </a:r>
            <a:r>
              <a:rPr lang="en-US" altLang="ko-KR" dirty="0">
                <a:sym typeface="Wingdings" panose="05000000000000000000" pitchFamily="2" charset="2"/>
              </a:rPr>
              <a:t> Binary Classification  Accept or Reject (for a Feature)</a:t>
            </a:r>
            <a:endParaRPr lang="ko-KR" altLang="en-US" dirty="0"/>
          </a:p>
        </p:txBody>
      </p:sp>
      <p:pic>
        <p:nvPicPr>
          <p:cNvPr id="5" name="그림 4"/>
          <p:cNvPicPr>
            <a:picLocks noChangeAspect="1"/>
          </p:cNvPicPr>
          <p:nvPr/>
        </p:nvPicPr>
        <p:blipFill>
          <a:blip r:embed="rId3"/>
          <a:stretch>
            <a:fillRect/>
          </a:stretch>
        </p:blipFill>
        <p:spPr>
          <a:xfrm>
            <a:off x="7397578" y="1690688"/>
            <a:ext cx="4069665" cy="4776205"/>
          </a:xfrm>
          <a:prstGeom prst="rect">
            <a:avLst/>
          </a:prstGeom>
        </p:spPr>
      </p:pic>
      <p:pic>
        <p:nvPicPr>
          <p:cNvPr id="6" name="그림 5"/>
          <p:cNvPicPr>
            <a:picLocks noChangeAspect="1"/>
          </p:cNvPicPr>
          <p:nvPr/>
        </p:nvPicPr>
        <p:blipFill>
          <a:blip r:embed="rId4"/>
          <a:stretch>
            <a:fillRect/>
          </a:stretch>
        </p:blipFill>
        <p:spPr>
          <a:xfrm>
            <a:off x="646409" y="1709574"/>
            <a:ext cx="5278295" cy="2671530"/>
          </a:xfrm>
          <a:prstGeom prst="rect">
            <a:avLst/>
          </a:prstGeom>
        </p:spPr>
      </p:pic>
      <p:pic>
        <p:nvPicPr>
          <p:cNvPr id="4" name="그림 3"/>
          <p:cNvPicPr>
            <a:picLocks noChangeAspect="1"/>
          </p:cNvPicPr>
          <p:nvPr/>
        </p:nvPicPr>
        <p:blipFill>
          <a:blip r:embed="rId5"/>
          <a:stretch>
            <a:fillRect/>
          </a:stretch>
        </p:blipFill>
        <p:spPr>
          <a:xfrm>
            <a:off x="5370775" y="3339719"/>
            <a:ext cx="2026803" cy="680879"/>
          </a:xfrm>
          <a:prstGeom prst="rect">
            <a:avLst/>
          </a:prstGeom>
        </p:spPr>
      </p:pic>
      <p:sp>
        <p:nvSpPr>
          <p:cNvPr id="11" name="TextBox 10"/>
          <p:cNvSpPr txBox="1"/>
          <p:nvPr/>
        </p:nvSpPr>
        <p:spPr>
          <a:xfrm>
            <a:off x="743157" y="4635731"/>
            <a:ext cx="5181547" cy="369332"/>
          </a:xfrm>
          <a:prstGeom prst="rect">
            <a:avLst/>
          </a:prstGeom>
          <a:noFill/>
        </p:spPr>
        <p:txBody>
          <a:bodyPr wrap="none" rtlCol="0">
            <a:spAutoFit/>
          </a:bodyPr>
          <a:lstStyle/>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Assume a step function as the activation function</a:t>
            </a:r>
            <a:endParaRPr lang="ko-KR" altLang="en-US" dirty="0">
              <a:solidFill>
                <a:srgbClr val="FF0000"/>
              </a:solidFill>
              <a:latin typeface="Tahoma" panose="020B0604030504040204" pitchFamily="34" charset="0"/>
              <a:cs typeface="Tahoma" panose="020B0604030504040204" pitchFamily="34" charset="0"/>
            </a:endParaRPr>
          </a:p>
        </p:txBody>
      </p:sp>
      <p:pic>
        <p:nvPicPr>
          <p:cNvPr id="12" name="그림 11"/>
          <p:cNvPicPr>
            <a:picLocks noChangeAspect="1"/>
          </p:cNvPicPr>
          <p:nvPr/>
        </p:nvPicPr>
        <p:blipFill>
          <a:blip r:embed="rId6"/>
          <a:stretch>
            <a:fillRect/>
          </a:stretch>
        </p:blipFill>
        <p:spPr>
          <a:xfrm>
            <a:off x="1736808" y="4941370"/>
            <a:ext cx="3379805" cy="1799848"/>
          </a:xfrm>
          <a:prstGeom prst="rect">
            <a:avLst/>
          </a:prstGeom>
        </p:spPr>
      </p:pic>
    </p:spTree>
    <p:extLst>
      <p:ext uri="{BB962C8B-B14F-4D97-AF65-F5344CB8AC3E}">
        <p14:creationId xmlns:p14="http://schemas.microsoft.com/office/powerpoint/2010/main" val="3644921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Binary Classifier</a:t>
            </a:r>
            <a:endParaRPr lang="ko-KR" altLang="en-US" dirty="0"/>
          </a:p>
        </p:txBody>
      </p:sp>
      <p:pic>
        <p:nvPicPr>
          <p:cNvPr id="5" name="그림 4"/>
          <p:cNvPicPr>
            <a:picLocks noChangeAspect="1"/>
          </p:cNvPicPr>
          <p:nvPr/>
        </p:nvPicPr>
        <p:blipFill>
          <a:blip r:embed="rId3"/>
          <a:stretch>
            <a:fillRect/>
          </a:stretch>
        </p:blipFill>
        <p:spPr>
          <a:xfrm>
            <a:off x="7120074" y="1651534"/>
            <a:ext cx="2864358" cy="3361643"/>
          </a:xfrm>
          <a:prstGeom prst="rect">
            <a:avLst/>
          </a:prstGeom>
        </p:spPr>
      </p:pic>
      <p:pic>
        <p:nvPicPr>
          <p:cNvPr id="6" name="그림 5"/>
          <p:cNvPicPr>
            <a:picLocks noChangeAspect="1"/>
          </p:cNvPicPr>
          <p:nvPr/>
        </p:nvPicPr>
        <p:blipFill>
          <a:blip r:embed="rId4"/>
          <a:stretch>
            <a:fillRect/>
          </a:stretch>
        </p:blipFill>
        <p:spPr>
          <a:xfrm>
            <a:off x="1773284" y="2341647"/>
            <a:ext cx="4514477" cy="2284935"/>
          </a:xfrm>
          <a:prstGeom prst="rect">
            <a:avLst/>
          </a:prstGeom>
        </p:spPr>
      </p:pic>
      <p:pic>
        <p:nvPicPr>
          <p:cNvPr id="7" name="Picture 6" descr="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7006" y="5157193"/>
            <a:ext cx="990600" cy="6953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a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748" y="5157193"/>
            <a:ext cx="1247775" cy="6953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n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1374" y="5157192"/>
            <a:ext cx="102870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xo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4810" y="5209580"/>
            <a:ext cx="1028700" cy="676275"/>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p:cNvPicPr>
            <a:picLocks noChangeAspect="1"/>
          </p:cNvPicPr>
          <p:nvPr/>
        </p:nvPicPr>
        <p:blipFill>
          <a:blip r:embed="rId9"/>
          <a:stretch>
            <a:fillRect/>
          </a:stretch>
        </p:blipFill>
        <p:spPr>
          <a:xfrm>
            <a:off x="4855582" y="3945704"/>
            <a:ext cx="2026803" cy="680879"/>
          </a:xfrm>
          <a:prstGeom prst="rect">
            <a:avLst/>
          </a:prstGeom>
        </p:spPr>
      </p:pic>
      <p:sp>
        <p:nvSpPr>
          <p:cNvPr id="3" name="TextBox 2"/>
          <p:cNvSpPr txBox="1"/>
          <p:nvPr/>
        </p:nvSpPr>
        <p:spPr>
          <a:xfrm>
            <a:off x="6456040" y="6081914"/>
            <a:ext cx="3601820" cy="646331"/>
          </a:xfrm>
          <a:prstGeom prst="rect">
            <a:avLst/>
          </a:prstGeom>
          <a:noFill/>
        </p:spPr>
        <p:txBody>
          <a:bodyPr wrap="none" rtlCol="0">
            <a:spAutoFit/>
          </a:bodyPr>
          <a:lstStyle/>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XOR problem cannot be resolved </a:t>
            </a:r>
          </a:p>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by a single linear binary classifier!</a:t>
            </a:r>
            <a:endParaRPr lang="ko-KR" altLang="en-US" dirty="0">
              <a:solidFill>
                <a:srgbClr val="FF0000"/>
              </a:solidFill>
              <a:latin typeface="Tahoma" panose="020B0604030504040204" pitchFamily="34" charset="0"/>
              <a:cs typeface="Tahoma" panose="020B0604030504040204" pitchFamily="34" charset="0"/>
            </a:endParaRPr>
          </a:p>
        </p:txBody>
      </p:sp>
      <p:sp>
        <p:nvSpPr>
          <p:cNvPr id="11" name="TextBox 10"/>
          <p:cNvSpPr txBox="1"/>
          <p:nvPr/>
        </p:nvSpPr>
        <p:spPr>
          <a:xfrm>
            <a:off x="5495435" y="1313611"/>
            <a:ext cx="3337132" cy="369332"/>
          </a:xfrm>
          <a:prstGeom prst="rect">
            <a:avLst/>
          </a:prstGeom>
          <a:noFill/>
        </p:spPr>
        <p:txBody>
          <a:bodyPr wrap="none" rtlCol="0">
            <a:spAutoFit/>
          </a:bodyPr>
          <a:lstStyle/>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Assume a step function is used</a:t>
            </a:r>
            <a:endParaRPr lang="ko-KR" altLang="en-US" dirty="0">
              <a:solidFill>
                <a:srgbClr val="FF0000"/>
              </a:solidFill>
              <a:latin typeface="Tahoma" panose="020B0604030504040204" pitchFamily="34" charset="0"/>
              <a:cs typeface="Tahoma" panose="020B0604030504040204" pitchFamily="34" charset="0"/>
            </a:endParaRPr>
          </a:p>
        </p:txBody>
      </p:sp>
      <p:pic>
        <p:nvPicPr>
          <p:cNvPr id="12" name="그림 11"/>
          <p:cNvPicPr>
            <a:picLocks noChangeAspect="1"/>
          </p:cNvPicPr>
          <p:nvPr/>
        </p:nvPicPr>
        <p:blipFill>
          <a:blip r:embed="rId10"/>
          <a:stretch>
            <a:fillRect/>
          </a:stretch>
        </p:blipFill>
        <p:spPr>
          <a:xfrm>
            <a:off x="8703511" y="645626"/>
            <a:ext cx="2650289" cy="1411359"/>
          </a:xfrm>
          <a:prstGeom prst="rect">
            <a:avLst/>
          </a:prstGeom>
        </p:spPr>
      </p:pic>
    </p:spTree>
    <p:extLst>
      <p:ext uri="{BB962C8B-B14F-4D97-AF65-F5344CB8AC3E}">
        <p14:creationId xmlns:p14="http://schemas.microsoft.com/office/powerpoint/2010/main" val="328764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sz="4000" dirty="0"/>
              <a:t>Multiple Layers for Higher Order Function</a:t>
            </a:r>
            <a:endParaRPr lang="ko-KR" altLang="en-US" sz="4000" dirty="0"/>
          </a:p>
        </p:txBody>
      </p:sp>
      <p:pic>
        <p:nvPicPr>
          <p:cNvPr id="5" name="그림 4"/>
          <p:cNvPicPr>
            <a:picLocks noChangeAspect="1"/>
          </p:cNvPicPr>
          <p:nvPr/>
        </p:nvPicPr>
        <p:blipFill>
          <a:blip r:embed="rId3"/>
          <a:stretch>
            <a:fillRect/>
          </a:stretch>
        </p:blipFill>
        <p:spPr>
          <a:xfrm>
            <a:off x="1198951" y="3948314"/>
            <a:ext cx="4995844" cy="2592288"/>
          </a:xfrm>
          <a:prstGeom prst="rect">
            <a:avLst/>
          </a:prstGeom>
        </p:spPr>
      </p:pic>
      <p:sp>
        <p:nvSpPr>
          <p:cNvPr id="6" name="TextBox 5"/>
          <p:cNvSpPr txBox="1"/>
          <p:nvPr/>
        </p:nvSpPr>
        <p:spPr>
          <a:xfrm>
            <a:off x="10246257" y="-4833"/>
            <a:ext cx="1945743" cy="338554"/>
          </a:xfrm>
          <a:prstGeom prst="rect">
            <a:avLst/>
          </a:prstGeom>
          <a:noFill/>
        </p:spPr>
        <p:txBody>
          <a:bodyPr wrap="square" rtlCol="0">
            <a:spAutoFit/>
          </a:bodyPr>
          <a:lstStyle/>
          <a:p>
            <a:pPr algn="ctr"/>
            <a:r>
              <a:rPr lang="en-US" altLang="ko-KR" sz="1600" dirty="0">
                <a:latin typeface="Calibri" panose="020F0502020204030204" pitchFamily="34" charset="0"/>
              </a:rPr>
              <a:t>[</a:t>
            </a:r>
            <a:r>
              <a:rPr lang="ko-KR" altLang="en-US" sz="1600" dirty="0">
                <a:latin typeface="Calibri" panose="020F0502020204030204" pitchFamily="34" charset="0"/>
              </a:rPr>
              <a:t>패턴인식</a:t>
            </a:r>
            <a:r>
              <a:rPr lang="en-US" altLang="ko-KR" sz="1600" dirty="0">
                <a:latin typeface="Calibri" panose="020F0502020204030204" pitchFamily="34" charset="0"/>
              </a:rPr>
              <a:t>, </a:t>
            </a:r>
            <a:r>
              <a:rPr lang="ko-KR" altLang="en-US" sz="1600" dirty="0">
                <a:latin typeface="Calibri" panose="020F0502020204030204" pitchFamily="34" charset="0"/>
              </a:rPr>
              <a:t>오일석</a:t>
            </a:r>
            <a:r>
              <a:rPr lang="en-US" altLang="ko-KR" sz="1600" dirty="0">
                <a:latin typeface="Calibri" panose="020F0502020204030204" pitchFamily="34" charset="0"/>
              </a:rPr>
              <a:t>]</a:t>
            </a:r>
            <a:endParaRPr lang="ko-KR" altLang="en-US" sz="1600" dirty="0">
              <a:latin typeface="Calibri" panose="020F0502020204030204" pitchFamily="34" charset="0"/>
            </a:endParaRPr>
          </a:p>
        </p:txBody>
      </p:sp>
      <p:sp>
        <p:nvSpPr>
          <p:cNvPr id="7" name="타원 6"/>
          <p:cNvSpPr/>
          <p:nvPr/>
        </p:nvSpPr>
        <p:spPr>
          <a:xfrm>
            <a:off x="1929891" y="2051747"/>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1951263" y="3078561"/>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1494715" y="1975093"/>
            <a:ext cx="40267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X</a:t>
            </a:r>
            <a:r>
              <a:rPr lang="en-US" altLang="ko-KR" baseline="-25000" dirty="0">
                <a:latin typeface="Tahoma" panose="020B0604030504040204" pitchFamily="34" charset="0"/>
                <a:ea typeface="Tahoma" panose="020B0604030504040204" pitchFamily="34" charset="0"/>
                <a:cs typeface="Tahoma" panose="020B0604030504040204" pitchFamily="34" charset="0"/>
              </a:rPr>
              <a:t>1</a:t>
            </a:r>
            <a:endParaRPr lang="ko-KR" altLang="en-US" baseline="-25000" dirty="0">
              <a:latin typeface="Tahoma" panose="020B0604030504040204" pitchFamily="34" charset="0"/>
              <a:cs typeface="Tahoma" panose="020B0604030504040204" pitchFamily="34" charset="0"/>
            </a:endParaRPr>
          </a:p>
        </p:txBody>
      </p:sp>
      <p:sp>
        <p:nvSpPr>
          <p:cNvPr id="10" name="TextBox 9"/>
          <p:cNvSpPr txBox="1"/>
          <p:nvPr/>
        </p:nvSpPr>
        <p:spPr>
          <a:xfrm>
            <a:off x="1494715" y="3001907"/>
            <a:ext cx="40267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X</a:t>
            </a:r>
            <a:r>
              <a:rPr lang="en-US" altLang="ko-KR" baseline="-25000" dirty="0">
                <a:latin typeface="Tahoma" panose="020B0604030504040204" pitchFamily="34" charset="0"/>
                <a:ea typeface="Tahoma" panose="020B0604030504040204" pitchFamily="34" charset="0"/>
                <a:cs typeface="Tahoma" panose="020B0604030504040204" pitchFamily="34" charset="0"/>
              </a:rPr>
              <a:t>2</a:t>
            </a:r>
            <a:endParaRPr lang="ko-KR" altLang="en-US" baseline="-25000" dirty="0">
              <a:latin typeface="Tahoma" panose="020B0604030504040204" pitchFamily="34" charset="0"/>
              <a:cs typeface="Tahoma" panose="020B0604030504040204" pitchFamily="34" charset="0"/>
            </a:endParaRPr>
          </a:p>
        </p:txBody>
      </p:sp>
      <p:sp>
        <p:nvSpPr>
          <p:cNvPr id="11" name="타원 10"/>
          <p:cNvSpPr/>
          <p:nvPr/>
        </p:nvSpPr>
        <p:spPr>
          <a:xfrm>
            <a:off x="3154027" y="2581715"/>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p:cNvCxnSpPr>
            <a:stCxn id="7" idx="6"/>
            <a:endCxn id="11" idx="1"/>
          </p:cNvCxnSpPr>
          <p:nvPr/>
        </p:nvCxnSpPr>
        <p:spPr>
          <a:xfrm>
            <a:off x="2145915" y="2159759"/>
            <a:ext cx="1039748" cy="4535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stCxn id="8" idx="6"/>
            <a:endCxn id="11" idx="3"/>
          </p:cNvCxnSpPr>
          <p:nvPr/>
        </p:nvCxnSpPr>
        <p:spPr>
          <a:xfrm flipV="1">
            <a:off x="2167287" y="2766103"/>
            <a:ext cx="1018376" cy="4204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550147" y="3109920"/>
            <a:ext cx="2600392" cy="646331"/>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Y</a:t>
            </a:r>
            <a:r>
              <a:rPr lang="en-US" altLang="ko-KR" baseline="-25000" dirty="0">
                <a:latin typeface="Tahoma" panose="020B0604030504040204" pitchFamily="34" charset="0"/>
                <a:ea typeface="Tahoma" panose="020B0604030504040204" pitchFamily="34" charset="0"/>
                <a:cs typeface="Tahoma" panose="020B0604030504040204" pitchFamily="34" charset="0"/>
              </a:rPr>
              <a:t>1</a:t>
            </a:r>
            <a:r>
              <a:rPr lang="en-US" altLang="ko-KR" dirty="0">
                <a:latin typeface="Tahoma" panose="020B0604030504040204" pitchFamily="34" charset="0"/>
                <a:ea typeface="Tahoma" panose="020B0604030504040204" pitchFamily="34" charset="0"/>
                <a:cs typeface="Tahoma" panose="020B0604030504040204" pitchFamily="34" charset="0"/>
              </a:rPr>
              <a:t>=step(w</a:t>
            </a:r>
            <a:r>
              <a:rPr lang="en-US" altLang="ko-KR" baseline="-25000" dirty="0">
                <a:latin typeface="Tahoma" panose="020B0604030504040204" pitchFamily="34" charset="0"/>
                <a:ea typeface="Tahoma" panose="020B0604030504040204" pitchFamily="34" charset="0"/>
                <a:cs typeface="Tahoma" panose="020B0604030504040204" pitchFamily="34" charset="0"/>
              </a:rPr>
              <a:t>1</a:t>
            </a:r>
            <a:r>
              <a:rPr lang="en-US" altLang="ko-KR" dirty="0">
                <a:latin typeface="Tahoma" panose="020B0604030504040204" pitchFamily="34" charset="0"/>
                <a:ea typeface="Tahoma" panose="020B0604030504040204" pitchFamily="34" charset="0"/>
                <a:cs typeface="Tahoma" panose="020B0604030504040204" pitchFamily="34" charset="0"/>
              </a:rPr>
              <a:t>X</a:t>
            </a:r>
            <a:r>
              <a:rPr lang="en-US" altLang="ko-KR" baseline="-25000" dirty="0">
                <a:latin typeface="Tahoma" panose="020B0604030504040204" pitchFamily="34" charset="0"/>
                <a:ea typeface="Tahoma" panose="020B0604030504040204" pitchFamily="34" charset="0"/>
                <a:cs typeface="Tahoma" panose="020B0604030504040204" pitchFamily="34" charset="0"/>
              </a:rPr>
              <a:t>1</a:t>
            </a:r>
            <a:r>
              <a:rPr lang="en-US" altLang="ko-KR" dirty="0">
                <a:latin typeface="Tahoma" panose="020B0604030504040204" pitchFamily="34" charset="0"/>
                <a:ea typeface="Tahoma" panose="020B0604030504040204" pitchFamily="34" charset="0"/>
                <a:cs typeface="Tahoma" panose="020B0604030504040204" pitchFamily="34" charset="0"/>
              </a:rPr>
              <a:t>+w</a:t>
            </a:r>
            <a:r>
              <a:rPr lang="en-US" altLang="ko-KR" baseline="-25000" dirty="0">
                <a:latin typeface="Tahoma" panose="020B0604030504040204" pitchFamily="34" charset="0"/>
                <a:ea typeface="Tahoma" panose="020B0604030504040204" pitchFamily="34" charset="0"/>
                <a:cs typeface="Tahoma" panose="020B0604030504040204" pitchFamily="34" charset="0"/>
              </a:rPr>
              <a:t>12</a:t>
            </a:r>
            <a:r>
              <a:rPr lang="en-US" altLang="ko-KR" dirty="0">
                <a:latin typeface="Tahoma" panose="020B0604030504040204" pitchFamily="34" charset="0"/>
                <a:ea typeface="Tahoma" panose="020B0604030504040204" pitchFamily="34" charset="0"/>
                <a:cs typeface="Tahoma" panose="020B0604030504040204" pitchFamily="34" charset="0"/>
              </a:rPr>
              <a:t>X</a:t>
            </a:r>
            <a:r>
              <a:rPr lang="en-US" altLang="ko-KR" baseline="-25000" dirty="0">
                <a:latin typeface="Tahoma" panose="020B0604030504040204" pitchFamily="34" charset="0"/>
                <a:ea typeface="Tahoma" panose="020B0604030504040204" pitchFamily="34" charset="0"/>
                <a:cs typeface="Tahoma" panose="020B0604030504040204" pitchFamily="34" charset="0"/>
              </a:rPr>
              <a:t>2</a:t>
            </a:r>
            <a:r>
              <a:rPr lang="en-US" altLang="ko-KR" dirty="0">
                <a:latin typeface="Tahoma" panose="020B0604030504040204" pitchFamily="34" charset="0"/>
                <a:ea typeface="Tahoma" panose="020B0604030504040204" pitchFamily="34" charset="0"/>
                <a:cs typeface="Tahoma" panose="020B0604030504040204" pitchFamily="34" charset="0"/>
              </a:rPr>
              <a:t>)</a:t>
            </a:r>
          </a:p>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w</a:t>
            </a:r>
            <a:r>
              <a:rPr lang="en-US" altLang="ko-KR" baseline="-25000" dirty="0">
                <a:solidFill>
                  <a:srgbClr val="FF0000"/>
                </a:solidFill>
                <a:latin typeface="Tahoma" panose="020B0604030504040204" pitchFamily="34" charset="0"/>
                <a:ea typeface="Tahoma" panose="020B0604030504040204" pitchFamily="34" charset="0"/>
                <a:cs typeface="Tahoma" panose="020B0604030504040204" pitchFamily="34" charset="0"/>
              </a:rPr>
              <a:t>1</a:t>
            </a:r>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X</a:t>
            </a:r>
            <a:r>
              <a:rPr lang="en-US" altLang="ko-KR" baseline="-25000" dirty="0">
                <a:solidFill>
                  <a:srgbClr val="FF0000"/>
                </a:solidFill>
                <a:latin typeface="Tahoma" panose="020B0604030504040204" pitchFamily="34" charset="0"/>
                <a:ea typeface="Tahoma" panose="020B0604030504040204" pitchFamily="34" charset="0"/>
                <a:cs typeface="Tahoma" panose="020B0604030504040204" pitchFamily="34" charset="0"/>
              </a:rPr>
              <a:t>1</a:t>
            </a:r>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+w</a:t>
            </a:r>
            <a:r>
              <a:rPr lang="en-US" altLang="ko-KR" baseline="-25000" dirty="0">
                <a:solidFill>
                  <a:srgbClr val="FF0000"/>
                </a:solidFill>
                <a:latin typeface="Tahoma" panose="020B0604030504040204" pitchFamily="34" charset="0"/>
                <a:ea typeface="Tahoma" panose="020B0604030504040204" pitchFamily="34" charset="0"/>
                <a:cs typeface="Tahoma" panose="020B0604030504040204" pitchFamily="34" charset="0"/>
              </a:rPr>
              <a:t>12</a:t>
            </a:r>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X</a:t>
            </a:r>
            <a:r>
              <a:rPr lang="en-US" altLang="ko-KR" baseline="-25000" dirty="0">
                <a:solidFill>
                  <a:srgbClr val="FF0000"/>
                </a:solidFill>
                <a:latin typeface="Tahoma" panose="020B0604030504040204" pitchFamily="34" charset="0"/>
                <a:ea typeface="Tahoma" panose="020B0604030504040204" pitchFamily="34" charset="0"/>
                <a:cs typeface="Tahoma" panose="020B0604030504040204" pitchFamily="34" charset="0"/>
              </a:rPr>
              <a:t>2</a:t>
            </a:r>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 &gt;=0 or not</a:t>
            </a:r>
            <a:endParaRPr lang="ko-KR" altLang="en-US" dirty="0">
              <a:solidFill>
                <a:srgbClr val="FF0000"/>
              </a:solidFill>
              <a:latin typeface="Tahoma" panose="020B0604030504040204" pitchFamily="34" charset="0"/>
              <a:cs typeface="Tahoma" panose="020B0604030504040204" pitchFamily="34" charset="0"/>
            </a:endParaRPr>
          </a:p>
        </p:txBody>
      </p:sp>
      <p:sp>
        <p:nvSpPr>
          <p:cNvPr id="24" name="TextBox 23"/>
          <p:cNvSpPr txBox="1"/>
          <p:nvPr/>
        </p:nvSpPr>
        <p:spPr>
          <a:xfrm>
            <a:off x="2535329" y="1912285"/>
            <a:ext cx="43954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w</a:t>
            </a:r>
            <a:r>
              <a:rPr lang="en-US" altLang="ko-KR" baseline="-25000" dirty="0">
                <a:latin typeface="Tahoma" panose="020B0604030504040204" pitchFamily="34" charset="0"/>
                <a:ea typeface="Tahoma" panose="020B0604030504040204" pitchFamily="34" charset="0"/>
                <a:cs typeface="Tahoma" panose="020B0604030504040204" pitchFamily="34" charset="0"/>
              </a:rPr>
              <a:t>1</a:t>
            </a:r>
            <a:endParaRPr lang="ko-KR" altLang="en-US" baseline="-25000" dirty="0">
              <a:latin typeface="Tahoma" panose="020B0604030504040204" pitchFamily="34" charset="0"/>
              <a:cs typeface="Tahoma" panose="020B0604030504040204" pitchFamily="34" charset="0"/>
            </a:endParaRPr>
          </a:p>
        </p:txBody>
      </p:sp>
      <p:sp>
        <p:nvSpPr>
          <p:cNvPr id="25" name="TextBox 24"/>
          <p:cNvSpPr txBox="1"/>
          <p:nvPr/>
        </p:nvSpPr>
        <p:spPr>
          <a:xfrm>
            <a:off x="2268908" y="2569891"/>
            <a:ext cx="43954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w</a:t>
            </a:r>
            <a:r>
              <a:rPr lang="en-US" altLang="ko-KR" baseline="-25000" dirty="0">
                <a:latin typeface="Tahoma" panose="020B0604030504040204" pitchFamily="34" charset="0"/>
                <a:ea typeface="Tahoma" panose="020B0604030504040204" pitchFamily="34" charset="0"/>
                <a:cs typeface="Tahoma" panose="020B0604030504040204" pitchFamily="34" charset="0"/>
              </a:rPr>
              <a:t>2</a:t>
            </a:r>
            <a:endParaRPr lang="ko-KR" altLang="en-US" baseline="-25000" dirty="0">
              <a:latin typeface="Tahoma" panose="020B0604030504040204" pitchFamily="34" charset="0"/>
              <a:cs typeface="Tahoma" panose="020B0604030504040204" pitchFamily="34" charset="0"/>
            </a:endParaRPr>
          </a:p>
        </p:txBody>
      </p:sp>
      <p:grpSp>
        <p:nvGrpSpPr>
          <p:cNvPr id="72" name="그룹 71"/>
          <p:cNvGrpSpPr/>
          <p:nvPr/>
        </p:nvGrpSpPr>
        <p:grpSpPr>
          <a:xfrm>
            <a:off x="6397649" y="1180963"/>
            <a:ext cx="4821479" cy="2988120"/>
            <a:chOff x="4313342" y="1083590"/>
            <a:chExt cx="4821479" cy="2988120"/>
          </a:xfrm>
        </p:grpSpPr>
        <p:sp>
          <p:nvSpPr>
            <p:cNvPr id="26" name="타원 25"/>
            <p:cNvSpPr/>
            <p:nvPr/>
          </p:nvSpPr>
          <p:spPr>
            <a:xfrm>
              <a:off x="4777253" y="2095734"/>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p:cNvSpPr/>
            <p:nvPr/>
          </p:nvSpPr>
          <p:spPr>
            <a:xfrm>
              <a:off x="4798625" y="3122548"/>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p:cNvSpPr txBox="1"/>
            <p:nvPr/>
          </p:nvSpPr>
          <p:spPr>
            <a:xfrm>
              <a:off x="4313342" y="2019080"/>
              <a:ext cx="40267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X</a:t>
              </a:r>
              <a:r>
                <a:rPr lang="en-US" altLang="ko-KR" baseline="-25000" dirty="0">
                  <a:latin typeface="Tahoma" panose="020B0604030504040204" pitchFamily="34" charset="0"/>
                  <a:ea typeface="Tahoma" panose="020B0604030504040204" pitchFamily="34" charset="0"/>
                  <a:cs typeface="Tahoma" panose="020B0604030504040204" pitchFamily="34" charset="0"/>
                </a:rPr>
                <a:t>1</a:t>
              </a:r>
              <a:endParaRPr lang="ko-KR" altLang="en-US" baseline="-25000" dirty="0">
                <a:latin typeface="Tahoma" panose="020B0604030504040204" pitchFamily="34" charset="0"/>
                <a:cs typeface="Tahoma" panose="020B0604030504040204" pitchFamily="34" charset="0"/>
              </a:endParaRPr>
            </a:p>
          </p:txBody>
        </p:sp>
        <p:sp>
          <p:nvSpPr>
            <p:cNvPr id="29" name="TextBox 28"/>
            <p:cNvSpPr txBox="1"/>
            <p:nvPr/>
          </p:nvSpPr>
          <p:spPr>
            <a:xfrm>
              <a:off x="4313342" y="3045894"/>
              <a:ext cx="40267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X</a:t>
              </a:r>
              <a:r>
                <a:rPr lang="en-US" altLang="ko-KR" baseline="-25000" dirty="0">
                  <a:latin typeface="Tahoma" panose="020B0604030504040204" pitchFamily="34" charset="0"/>
                  <a:ea typeface="Tahoma" panose="020B0604030504040204" pitchFamily="34" charset="0"/>
                  <a:cs typeface="Tahoma" panose="020B0604030504040204" pitchFamily="34" charset="0"/>
                </a:rPr>
                <a:t>2</a:t>
              </a:r>
              <a:endParaRPr lang="ko-KR" altLang="en-US" baseline="-25000" dirty="0">
                <a:latin typeface="Tahoma" panose="020B0604030504040204" pitchFamily="34" charset="0"/>
                <a:cs typeface="Tahoma" panose="020B0604030504040204" pitchFamily="34" charset="0"/>
              </a:endParaRPr>
            </a:p>
          </p:txBody>
        </p:sp>
        <p:sp>
          <p:nvSpPr>
            <p:cNvPr id="30" name="타원 29"/>
            <p:cNvSpPr/>
            <p:nvPr/>
          </p:nvSpPr>
          <p:spPr>
            <a:xfrm>
              <a:off x="6001389" y="2625702"/>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직선 화살표 연결선 30"/>
            <p:cNvCxnSpPr>
              <a:stCxn id="26" idx="6"/>
              <a:endCxn id="30" idx="1"/>
            </p:cNvCxnSpPr>
            <p:nvPr/>
          </p:nvCxnSpPr>
          <p:spPr>
            <a:xfrm>
              <a:off x="4993277" y="2203746"/>
              <a:ext cx="1039748" cy="4535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a:stCxn id="27" idx="6"/>
              <a:endCxn id="30" idx="3"/>
            </p:cNvCxnSpPr>
            <p:nvPr/>
          </p:nvCxnSpPr>
          <p:spPr>
            <a:xfrm flipV="1">
              <a:off x="5014649" y="2810090"/>
              <a:ext cx="1018376" cy="4204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587693" y="2560008"/>
              <a:ext cx="397866"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Z</a:t>
              </a:r>
              <a:r>
                <a:rPr lang="en-US" altLang="ko-KR" baseline="-25000" dirty="0">
                  <a:latin typeface="Tahoma" panose="020B0604030504040204" pitchFamily="34" charset="0"/>
                  <a:ea typeface="Tahoma" panose="020B0604030504040204" pitchFamily="34" charset="0"/>
                  <a:cs typeface="Tahoma" panose="020B0604030504040204" pitchFamily="34" charset="0"/>
                </a:rPr>
                <a:t>1</a:t>
              </a:r>
              <a:endParaRPr lang="ko-KR" altLang="en-US" dirty="0">
                <a:latin typeface="Tahoma" panose="020B0604030504040204" pitchFamily="34" charset="0"/>
                <a:cs typeface="Tahoma" panose="020B0604030504040204" pitchFamily="34" charset="0"/>
              </a:endParaRPr>
            </a:p>
          </p:txBody>
        </p:sp>
        <p:sp>
          <p:nvSpPr>
            <p:cNvPr id="34" name="TextBox 33"/>
            <p:cNvSpPr txBox="1"/>
            <p:nvPr/>
          </p:nvSpPr>
          <p:spPr>
            <a:xfrm>
              <a:off x="5382691" y="1956272"/>
              <a:ext cx="43954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w</a:t>
              </a:r>
              <a:r>
                <a:rPr lang="en-US" altLang="ko-KR" baseline="-25000" dirty="0">
                  <a:latin typeface="Tahoma" panose="020B0604030504040204" pitchFamily="34" charset="0"/>
                  <a:ea typeface="Tahoma" panose="020B0604030504040204" pitchFamily="34" charset="0"/>
                  <a:cs typeface="Tahoma" panose="020B0604030504040204" pitchFamily="34" charset="0"/>
                </a:rPr>
                <a:t>1</a:t>
              </a:r>
              <a:endParaRPr lang="ko-KR" altLang="en-US" baseline="-25000" dirty="0">
                <a:latin typeface="Tahoma" panose="020B0604030504040204" pitchFamily="34" charset="0"/>
                <a:cs typeface="Tahoma" panose="020B0604030504040204" pitchFamily="34" charset="0"/>
              </a:endParaRPr>
            </a:p>
          </p:txBody>
        </p:sp>
        <p:sp>
          <p:nvSpPr>
            <p:cNvPr id="35" name="TextBox 34"/>
            <p:cNvSpPr txBox="1"/>
            <p:nvPr/>
          </p:nvSpPr>
          <p:spPr>
            <a:xfrm>
              <a:off x="5183602" y="2407914"/>
              <a:ext cx="43954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w</a:t>
              </a:r>
              <a:r>
                <a:rPr lang="en-US" altLang="ko-KR" baseline="-25000" dirty="0">
                  <a:latin typeface="Tahoma" panose="020B0604030504040204" pitchFamily="34" charset="0"/>
                  <a:ea typeface="Tahoma" panose="020B0604030504040204" pitchFamily="34" charset="0"/>
                  <a:cs typeface="Tahoma" panose="020B0604030504040204" pitchFamily="34" charset="0"/>
                </a:rPr>
                <a:t>2</a:t>
              </a:r>
              <a:endParaRPr lang="ko-KR" altLang="en-US" baseline="-25000" dirty="0">
                <a:latin typeface="Tahoma" panose="020B0604030504040204" pitchFamily="34" charset="0"/>
                <a:cs typeface="Tahoma" panose="020B0604030504040204" pitchFamily="34" charset="0"/>
              </a:endParaRPr>
            </a:p>
          </p:txBody>
        </p:sp>
        <p:cxnSp>
          <p:nvCxnSpPr>
            <p:cNvPr id="36" name="직선 화살표 연결선 35"/>
            <p:cNvCxnSpPr>
              <a:stCxn id="26" idx="6"/>
              <a:endCxn id="39" idx="2"/>
            </p:cNvCxnSpPr>
            <p:nvPr/>
          </p:nvCxnSpPr>
          <p:spPr>
            <a:xfrm flipV="1">
              <a:off x="4993277" y="1814912"/>
              <a:ext cx="1010632" cy="3888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타원 38"/>
            <p:cNvSpPr/>
            <p:nvPr/>
          </p:nvSpPr>
          <p:spPr>
            <a:xfrm>
              <a:off x="6003909" y="1706900"/>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p:cNvSpPr/>
            <p:nvPr/>
          </p:nvSpPr>
          <p:spPr>
            <a:xfrm>
              <a:off x="6001389" y="3543882"/>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2" name="직선 화살표 연결선 41"/>
            <p:cNvCxnSpPr>
              <a:stCxn id="27" idx="6"/>
              <a:endCxn id="41" idx="2"/>
            </p:cNvCxnSpPr>
            <p:nvPr/>
          </p:nvCxnSpPr>
          <p:spPr>
            <a:xfrm>
              <a:off x="5014649" y="3230560"/>
              <a:ext cx="986740" cy="4213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타원 44"/>
            <p:cNvSpPr/>
            <p:nvPr/>
          </p:nvSpPr>
          <p:spPr>
            <a:xfrm>
              <a:off x="7347148" y="2656716"/>
              <a:ext cx="216024" cy="216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6" name="직선 화살표 연결선 45"/>
            <p:cNvCxnSpPr>
              <a:stCxn id="39" idx="6"/>
              <a:endCxn id="45" idx="1"/>
            </p:cNvCxnSpPr>
            <p:nvPr/>
          </p:nvCxnSpPr>
          <p:spPr>
            <a:xfrm>
              <a:off x="6219933" y="1814912"/>
              <a:ext cx="1158851" cy="8734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a:stCxn id="30" idx="6"/>
              <a:endCxn id="45" idx="2"/>
            </p:cNvCxnSpPr>
            <p:nvPr/>
          </p:nvCxnSpPr>
          <p:spPr>
            <a:xfrm>
              <a:off x="6217413" y="2733714"/>
              <a:ext cx="1129735" cy="310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a:stCxn id="41" idx="6"/>
              <a:endCxn id="45" idx="3"/>
            </p:cNvCxnSpPr>
            <p:nvPr/>
          </p:nvCxnSpPr>
          <p:spPr>
            <a:xfrm flipV="1">
              <a:off x="6217413" y="2841104"/>
              <a:ext cx="1161371" cy="810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477772" y="2919440"/>
              <a:ext cx="43954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w</a:t>
              </a:r>
              <a:r>
                <a:rPr lang="en-US" altLang="ko-KR" baseline="-25000" dirty="0">
                  <a:latin typeface="Tahoma" panose="020B0604030504040204" pitchFamily="34" charset="0"/>
                  <a:ea typeface="Tahoma" panose="020B0604030504040204" pitchFamily="34" charset="0"/>
                  <a:cs typeface="Tahoma" panose="020B0604030504040204" pitchFamily="34" charset="0"/>
                </a:rPr>
                <a:t>3</a:t>
              </a:r>
              <a:endParaRPr lang="ko-KR" altLang="en-US" baseline="-25000" dirty="0">
                <a:latin typeface="Tahoma" panose="020B0604030504040204" pitchFamily="34" charset="0"/>
                <a:cs typeface="Tahoma" panose="020B0604030504040204" pitchFamily="34" charset="0"/>
              </a:endParaRPr>
            </a:p>
          </p:txBody>
        </p:sp>
        <p:sp>
          <p:nvSpPr>
            <p:cNvPr id="57" name="TextBox 56"/>
            <p:cNvSpPr txBox="1"/>
            <p:nvPr/>
          </p:nvSpPr>
          <p:spPr>
            <a:xfrm>
              <a:off x="5153104" y="3378410"/>
              <a:ext cx="43954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w</a:t>
              </a:r>
              <a:r>
                <a:rPr lang="en-US" altLang="ko-KR" baseline="-25000" dirty="0">
                  <a:latin typeface="Tahoma" panose="020B0604030504040204" pitchFamily="34" charset="0"/>
                  <a:ea typeface="Tahoma" panose="020B0604030504040204" pitchFamily="34" charset="0"/>
                  <a:cs typeface="Tahoma" panose="020B0604030504040204" pitchFamily="34" charset="0"/>
                </a:rPr>
                <a:t>4</a:t>
              </a:r>
              <a:endParaRPr lang="ko-KR" altLang="en-US" baseline="-25000" dirty="0">
                <a:latin typeface="Tahoma" panose="020B0604030504040204" pitchFamily="34" charset="0"/>
                <a:cs typeface="Tahoma" panose="020B0604030504040204" pitchFamily="34" charset="0"/>
              </a:endParaRPr>
            </a:p>
          </p:txBody>
        </p:sp>
        <p:sp>
          <p:nvSpPr>
            <p:cNvPr id="58" name="TextBox 57"/>
            <p:cNvSpPr txBox="1"/>
            <p:nvPr/>
          </p:nvSpPr>
          <p:spPr>
            <a:xfrm>
              <a:off x="6591733" y="2230576"/>
              <a:ext cx="43954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w</a:t>
              </a:r>
              <a:r>
                <a:rPr lang="en-US" altLang="ko-KR" baseline="-25000" dirty="0">
                  <a:latin typeface="Tahoma" panose="020B0604030504040204" pitchFamily="34" charset="0"/>
                  <a:ea typeface="Tahoma" panose="020B0604030504040204" pitchFamily="34" charset="0"/>
                  <a:cs typeface="Tahoma" panose="020B0604030504040204" pitchFamily="34" charset="0"/>
                </a:rPr>
                <a:t>5</a:t>
              </a:r>
              <a:endParaRPr lang="ko-KR" altLang="en-US" baseline="-25000" dirty="0">
                <a:latin typeface="Tahoma" panose="020B0604030504040204" pitchFamily="34" charset="0"/>
                <a:cs typeface="Tahoma" panose="020B0604030504040204" pitchFamily="34" charset="0"/>
              </a:endParaRPr>
            </a:p>
          </p:txBody>
        </p:sp>
        <p:sp>
          <p:nvSpPr>
            <p:cNvPr id="59" name="TextBox 58"/>
            <p:cNvSpPr txBox="1"/>
            <p:nvPr/>
          </p:nvSpPr>
          <p:spPr>
            <a:xfrm>
              <a:off x="6392644" y="2682218"/>
              <a:ext cx="43954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w</a:t>
              </a:r>
              <a:r>
                <a:rPr lang="en-US" altLang="ko-KR" baseline="-25000" dirty="0">
                  <a:latin typeface="Tahoma" panose="020B0604030504040204" pitchFamily="34" charset="0"/>
                  <a:ea typeface="Tahoma" panose="020B0604030504040204" pitchFamily="34" charset="0"/>
                  <a:cs typeface="Tahoma" panose="020B0604030504040204" pitchFamily="34" charset="0"/>
                </a:rPr>
                <a:t>6</a:t>
              </a:r>
              <a:endParaRPr lang="ko-KR" altLang="en-US" baseline="-25000" dirty="0">
                <a:latin typeface="Tahoma" panose="020B0604030504040204" pitchFamily="34" charset="0"/>
                <a:cs typeface="Tahoma" panose="020B0604030504040204" pitchFamily="34" charset="0"/>
              </a:endParaRPr>
            </a:p>
          </p:txBody>
        </p:sp>
        <p:sp>
          <p:nvSpPr>
            <p:cNvPr id="60" name="TextBox 59"/>
            <p:cNvSpPr txBox="1"/>
            <p:nvPr/>
          </p:nvSpPr>
          <p:spPr>
            <a:xfrm>
              <a:off x="6686814" y="3193744"/>
              <a:ext cx="439544"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w</a:t>
              </a:r>
              <a:r>
                <a:rPr lang="en-US" altLang="ko-KR" baseline="-25000" dirty="0">
                  <a:latin typeface="Tahoma" panose="020B0604030504040204" pitchFamily="34" charset="0"/>
                  <a:ea typeface="Tahoma" panose="020B0604030504040204" pitchFamily="34" charset="0"/>
                  <a:cs typeface="Tahoma" panose="020B0604030504040204" pitchFamily="34" charset="0"/>
                </a:rPr>
                <a:t>7</a:t>
              </a:r>
              <a:endParaRPr lang="ko-KR" altLang="en-US" baseline="-25000" dirty="0">
                <a:latin typeface="Tahoma" panose="020B0604030504040204" pitchFamily="34" charset="0"/>
                <a:cs typeface="Tahoma" panose="020B0604030504040204" pitchFamily="34" charset="0"/>
              </a:endParaRPr>
            </a:p>
          </p:txBody>
        </p:sp>
        <p:sp>
          <p:nvSpPr>
            <p:cNvPr id="61" name="TextBox 60"/>
            <p:cNvSpPr txBox="1"/>
            <p:nvPr/>
          </p:nvSpPr>
          <p:spPr>
            <a:xfrm>
              <a:off x="5893126" y="1292206"/>
              <a:ext cx="401072"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Y</a:t>
              </a:r>
              <a:r>
                <a:rPr lang="en-US" altLang="ko-KR" baseline="-25000" dirty="0">
                  <a:latin typeface="Tahoma" panose="020B0604030504040204" pitchFamily="34" charset="0"/>
                  <a:ea typeface="Tahoma" panose="020B0604030504040204" pitchFamily="34" charset="0"/>
                  <a:cs typeface="Tahoma" panose="020B0604030504040204" pitchFamily="34" charset="0"/>
                </a:rPr>
                <a:t>1</a:t>
              </a:r>
              <a:endParaRPr lang="ko-KR" altLang="en-US" baseline="-25000" dirty="0">
                <a:latin typeface="Tahoma" panose="020B0604030504040204" pitchFamily="34" charset="0"/>
                <a:cs typeface="Tahoma" panose="020B0604030504040204" pitchFamily="34" charset="0"/>
              </a:endParaRPr>
            </a:p>
          </p:txBody>
        </p:sp>
        <p:sp>
          <p:nvSpPr>
            <p:cNvPr id="62" name="TextBox 61"/>
            <p:cNvSpPr txBox="1"/>
            <p:nvPr/>
          </p:nvSpPr>
          <p:spPr>
            <a:xfrm>
              <a:off x="5908865" y="2160522"/>
              <a:ext cx="401072"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Y</a:t>
              </a:r>
              <a:r>
                <a:rPr lang="en-US" altLang="ko-KR" baseline="-25000" dirty="0">
                  <a:latin typeface="Tahoma" panose="020B0604030504040204" pitchFamily="34" charset="0"/>
                  <a:ea typeface="Tahoma" panose="020B0604030504040204" pitchFamily="34" charset="0"/>
                  <a:cs typeface="Tahoma" panose="020B0604030504040204" pitchFamily="34" charset="0"/>
                </a:rPr>
                <a:t>2</a:t>
              </a:r>
              <a:endParaRPr lang="ko-KR" altLang="en-US" baseline="-25000" dirty="0">
                <a:latin typeface="Tahoma" panose="020B0604030504040204" pitchFamily="34" charset="0"/>
                <a:cs typeface="Tahoma" panose="020B0604030504040204" pitchFamily="34" charset="0"/>
              </a:endParaRPr>
            </a:p>
          </p:txBody>
        </p:sp>
        <p:sp>
          <p:nvSpPr>
            <p:cNvPr id="66" name="TextBox 65"/>
            <p:cNvSpPr txBox="1"/>
            <p:nvPr/>
          </p:nvSpPr>
          <p:spPr>
            <a:xfrm>
              <a:off x="5906072" y="3136590"/>
              <a:ext cx="401072"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Y</a:t>
              </a:r>
              <a:r>
                <a:rPr lang="en-US" altLang="ko-KR" baseline="-25000" dirty="0">
                  <a:latin typeface="Tahoma" panose="020B0604030504040204" pitchFamily="34" charset="0"/>
                  <a:ea typeface="Tahoma" panose="020B0604030504040204" pitchFamily="34" charset="0"/>
                  <a:cs typeface="Tahoma" panose="020B0604030504040204" pitchFamily="34" charset="0"/>
                </a:rPr>
                <a:t>3</a:t>
              </a:r>
              <a:endParaRPr lang="ko-KR" altLang="en-US" baseline="-25000" dirty="0">
                <a:latin typeface="Tahoma" panose="020B0604030504040204" pitchFamily="34" charset="0"/>
                <a:cs typeface="Tahoma" panose="020B0604030504040204" pitchFamily="34" charset="0"/>
              </a:endParaRPr>
            </a:p>
          </p:txBody>
        </p:sp>
        <p:sp>
          <p:nvSpPr>
            <p:cNvPr id="67" name="모서리가 둥근 직사각형 66"/>
            <p:cNvSpPr/>
            <p:nvPr/>
          </p:nvSpPr>
          <p:spPr>
            <a:xfrm>
              <a:off x="5697544" y="1214568"/>
              <a:ext cx="818672" cy="2857142"/>
            </a:xfrm>
            <a:prstGeom prst="round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p:cNvSpPr txBox="1"/>
            <p:nvPr/>
          </p:nvSpPr>
          <p:spPr>
            <a:xfrm>
              <a:off x="6732240" y="1083590"/>
              <a:ext cx="2402581" cy="923330"/>
            </a:xfrm>
            <a:prstGeom prst="rect">
              <a:avLst/>
            </a:prstGeom>
            <a:noFill/>
          </p:spPr>
          <p:txBody>
            <a:bodyPr wrap="none" rtlCol="0">
              <a:spAutoFit/>
            </a:bodyPr>
            <a:lstStyle/>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Non-linear function</a:t>
              </a:r>
            </a:p>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due to step functions </a:t>
              </a:r>
            </a:p>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and biases!</a:t>
              </a:r>
              <a:endParaRPr lang="ko-KR" altLang="en-US" baseline="-25000" dirty="0">
                <a:solidFill>
                  <a:srgbClr val="FF0000"/>
                </a:solidFill>
                <a:latin typeface="Tahoma" panose="020B0604030504040204" pitchFamily="34" charset="0"/>
                <a:cs typeface="Tahoma" panose="020B0604030504040204" pitchFamily="34" charset="0"/>
              </a:endParaRPr>
            </a:p>
          </p:txBody>
        </p:sp>
        <p:sp>
          <p:nvSpPr>
            <p:cNvPr id="69" name="모서리가 둥근 직사각형 68"/>
            <p:cNvSpPr/>
            <p:nvPr/>
          </p:nvSpPr>
          <p:spPr>
            <a:xfrm>
              <a:off x="7001307" y="2145599"/>
              <a:ext cx="818672" cy="1172560"/>
            </a:xfrm>
            <a:prstGeom prst="round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p:cNvGrpSpPr/>
          <p:nvPr/>
        </p:nvGrpSpPr>
        <p:grpSpPr>
          <a:xfrm>
            <a:off x="7977433" y="4071710"/>
            <a:ext cx="3722942" cy="1915612"/>
            <a:chOff x="5366894" y="4179722"/>
            <a:chExt cx="3722942" cy="1915612"/>
          </a:xfrm>
        </p:grpSpPr>
        <p:pic>
          <p:nvPicPr>
            <p:cNvPr id="4" name="그림 3"/>
            <p:cNvPicPr>
              <a:picLocks noChangeAspect="1"/>
            </p:cNvPicPr>
            <p:nvPr/>
          </p:nvPicPr>
          <p:blipFill>
            <a:blip r:embed="rId4"/>
            <a:stretch>
              <a:fillRect/>
            </a:stretch>
          </p:blipFill>
          <p:spPr>
            <a:xfrm>
              <a:off x="6095672" y="4179722"/>
              <a:ext cx="2061372" cy="1477541"/>
            </a:xfrm>
            <a:prstGeom prst="rect">
              <a:avLst/>
            </a:prstGeom>
          </p:spPr>
        </p:pic>
        <p:sp>
          <p:nvSpPr>
            <p:cNvPr id="70" name="TextBox 69"/>
            <p:cNvSpPr txBox="1"/>
            <p:nvPr/>
          </p:nvSpPr>
          <p:spPr>
            <a:xfrm>
              <a:off x="5366894" y="5726002"/>
              <a:ext cx="3722942" cy="369332"/>
            </a:xfrm>
            <a:prstGeom prst="rect">
              <a:avLst/>
            </a:prstGeom>
            <a:noFill/>
          </p:spPr>
          <p:txBody>
            <a:bodyPr wrap="none" rtlCol="0">
              <a:spAutoFit/>
            </a:bodyPr>
            <a:lstStyle/>
            <a:p>
              <a:r>
                <a:rPr lang="en-US" altLang="ko-KR" dirty="0">
                  <a:latin typeface="Tahoma" panose="020B0604030504040204" pitchFamily="34" charset="0"/>
                  <a:ea typeface="Tahoma" panose="020B0604030504040204" pitchFamily="34" charset="0"/>
                  <a:cs typeface="Tahoma" panose="020B0604030504040204" pitchFamily="34" charset="0"/>
                </a:rPr>
                <a:t>Non-linear transformation example</a:t>
              </a:r>
              <a:endParaRPr lang="ko-KR" altLang="en-US" dirty="0">
                <a:latin typeface="Tahoma" panose="020B0604030504040204" pitchFamily="34" charset="0"/>
                <a:cs typeface="Tahoma" panose="020B0604030504040204" pitchFamily="34" charset="0"/>
              </a:endParaRPr>
            </a:p>
          </p:txBody>
        </p:sp>
      </p:grpSp>
      <p:sp>
        <p:nvSpPr>
          <p:cNvPr id="71" name="TextBox 70"/>
          <p:cNvSpPr txBox="1"/>
          <p:nvPr/>
        </p:nvSpPr>
        <p:spPr>
          <a:xfrm>
            <a:off x="7728529" y="6039350"/>
            <a:ext cx="4062522" cy="584775"/>
          </a:xfrm>
          <a:prstGeom prst="rect">
            <a:avLst/>
          </a:prstGeom>
          <a:noFill/>
        </p:spPr>
        <p:txBody>
          <a:bodyPr wrap="none" rtlCol="0">
            <a:spAutoFit/>
          </a:bodyPr>
          <a:lstStyle/>
          <a:p>
            <a:r>
              <a:rPr lang="en-US" altLang="ko-KR" sz="1600" dirty="0">
                <a:solidFill>
                  <a:srgbClr val="FF0000"/>
                </a:solidFill>
                <a:latin typeface="Tahoma" panose="020B0604030504040204" pitchFamily="34" charset="0"/>
                <a:ea typeface="Tahoma" panose="020B0604030504040204" pitchFamily="34" charset="0"/>
                <a:cs typeface="Tahoma" panose="020B0604030504040204" pitchFamily="34" charset="0"/>
              </a:rPr>
              <a:t>Weights determine the non-linear function.</a:t>
            </a:r>
            <a:endParaRPr lang="en-US" altLang="ko-KR" sz="1600" dirty="0">
              <a:solidFill>
                <a:srgbClr val="FF0000"/>
              </a:solidFill>
              <a:latin typeface="Tahoma" panose="020B0604030504040204" pitchFamily="34" charset="0"/>
              <a:cs typeface="Tahoma" panose="020B0604030504040204" pitchFamily="34" charset="0"/>
            </a:endParaRPr>
          </a:p>
          <a:p>
            <a:r>
              <a:rPr lang="en-US" altLang="ko-KR" sz="1600" dirty="0">
                <a:solidFill>
                  <a:srgbClr val="FF0000"/>
                </a:solidFill>
                <a:latin typeface="Tahoma" panose="020B0604030504040204" pitchFamily="34" charset="0"/>
                <a:ea typeface="Tahoma" panose="020B0604030504040204" pitchFamily="34" charset="0"/>
                <a:cs typeface="Tahoma" panose="020B0604030504040204" pitchFamily="34" charset="0"/>
              </a:rPr>
              <a:t>How to obtain such weights? Training!</a:t>
            </a:r>
          </a:p>
        </p:txBody>
      </p:sp>
    </p:spTree>
    <p:extLst>
      <p:ext uri="{BB962C8B-B14F-4D97-AF65-F5344CB8AC3E}">
        <p14:creationId xmlns:p14="http://schemas.microsoft.com/office/powerpoint/2010/main" val="21590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972800" cy="1325563"/>
          </a:xfrm>
        </p:spPr>
        <p:txBody>
          <a:bodyPr/>
          <a:lstStyle/>
          <a:p>
            <a:r>
              <a:rPr lang="en-US" altLang="ko-KR" dirty="0"/>
              <a:t>Better Representation in Deeper Networks</a:t>
            </a:r>
            <a:endParaRPr lang="ko-KR" altLang="en-US" dirty="0"/>
          </a:p>
        </p:txBody>
      </p:sp>
      <p:sp>
        <p:nvSpPr>
          <p:cNvPr id="3" name="내용 개체 틀 2"/>
          <p:cNvSpPr>
            <a:spLocks noGrp="1"/>
          </p:cNvSpPr>
          <p:nvPr>
            <p:ph idx="1"/>
          </p:nvPr>
        </p:nvSpPr>
        <p:spPr>
          <a:xfrm>
            <a:off x="838200" y="1825625"/>
            <a:ext cx="11068050" cy="4351338"/>
          </a:xfrm>
        </p:spPr>
        <p:txBody>
          <a:bodyPr/>
          <a:lstStyle/>
          <a:p>
            <a:r>
              <a:rPr lang="en-US" altLang="ko-KR" dirty="0"/>
              <a:t>More layers give potential of better representation for our tasks, e.g., classification</a:t>
            </a:r>
            <a:endParaRPr lang="ko-KR" altLang="en-US" dirty="0"/>
          </a:p>
        </p:txBody>
      </p:sp>
      <p:pic>
        <p:nvPicPr>
          <p:cNvPr id="4" name="그림 3"/>
          <p:cNvPicPr>
            <a:picLocks noChangeAspect="1"/>
          </p:cNvPicPr>
          <p:nvPr/>
        </p:nvPicPr>
        <p:blipFill>
          <a:blip r:embed="rId3"/>
          <a:stretch>
            <a:fillRect/>
          </a:stretch>
        </p:blipFill>
        <p:spPr>
          <a:xfrm>
            <a:off x="1866900" y="2928123"/>
            <a:ext cx="8305800" cy="3491174"/>
          </a:xfrm>
          <a:prstGeom prst="rect">
            <a:avLst/>
          </a:prstGeom>
        </p:spPr>
      </p:pic>
      <p:sp>
        <p:nvSpPr>
          <p:cNvPr id="5" name="TextBox 4"/>
          <p:cNvSpPr txBox="1"/>
          <p:nvPr/>
        </p:nvSpPr>
        <p:spPr>
          <a:xfrm>
            <a:off x="9792882" y="-4207"/>
            <a:ext cx="2399118" cy="369332"/>
          </a:xfrm>
          <a:prstGeom prst="rect">
            <a:avLst/>
          </a:prstGeom>
          <a:noFill/>
        </p:spPr>
        <p:txBody>
          <a:bodyPr wrap="none" rtlCol="0">
            <a:spAutoFit/>
          </a:bodyPr>
          <a:lstStyle/>
          <a:p>
            <a:r>
              <a:rPr lang="en-US" altLang="ko-KR" dirty="0">
                <a:latin typeface="Calibri" panose="020F0502020204030204" pitchFamily="34" charset="0"/>
              </a:rPr>
              <a:t>[C. </a:t>
            </a:r>
            <a:r>
              <a:rPr lang="en-US" altLang="ko-KR" dirty="0" err="1">
                <a:latin typeface="Calibri" panose="020F0502020204030204" pitchFamily="34" charset="0"/>
              </a:rPr>
              <a:t>Angermueller</a:t>
            </a:r>
            <a:r>
              <a:rPr lang="en-US" altLang="ko-KR" dirty="0">
                <a:latin typeface="Calibri" panose="020F0502020204030204" pitchFamily="34" charset="0"/>
              </a:rPr>
              <a:t>, 2016]</a:t>
            </a:r>
            <a:endParaRPr lang="ko-KR" altLang="en-US" dirty="0">
              <a:latin typeface="Calibri" panose="020F0502020204030204" pitchFamily="34" charset="0"/>
            </a:endParaRPr>
          </a:p>
        </p:txBody>
      </p:sp>
    </p:spTree>
    <p:extLst>
      <p:ext uri="{BB962C8B-B14F-4D97-AF65-F5344CB8AC3E}">
        <p14:creationId xmlns:p14="http://schemas.microsoft.com/office/powerpoint/2010/main" val="3639376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Lecture Agenda</a:t>
            </a:r>
            <a:endParaRPr lang="ko-KR" altLang="en-US" dirty="0"/>
          </a:p>
        </p:txBody>
      </p:sp>
      <p:sp>
        <p:nvSpPr>
          <p:cNvPr id="3" name="내용 개체 틀 2"/>
          <p:cNvSpPr>
            <a:spLocks noGrp="1"/>
          </p:cNvSpPr>
          <p:nvPr>
            <p:ph idx="1"/>
          </p:nvPr>
        </p:nvSpPr>
        <p:spPr>
          <a:xfrm>
            <a:off x="838200" y="1825625"/>
            <a:ext cx="10515600" cy="4839870"/>
          </a:xfrm>
        </p:spPr>
        <p:txBody>
          <a:bodyPr>
            <a:normAutofit/>
          </a:bodyPr>
          <a:lstStyle/>
          <a:p>
            <a:r>
              <a:rPr lang="en-US" altLang="ko-KR" dirty="0"/>
              <a:t>Introduction</a:t>
            </a:r>
          </a:p>
          <a:p>
            <a:pPr lvl="1"/>
            <a:r>
              <a:rPr lang="en-US" altLang="ko-KR" dirty="0"/>
              <a:t>What happens in human primary visual cortex (V1)?</a:t>
            </a:r>
          </a:p>
          <a:p>
            <a:r>
              <a:rPr lang="en-US" altLang="ko-KR" dirty="0"/>
              <a:t>Basics of neural network</a:t>
            </a:r>
          </a:p>
          <a:p>
            <a:pPr lvl="1"/>
            <a:r>
              <a:rPr lang="en-US" altLang="ko-KR" dirty="0"/>
              <a:t>Multi-layer perceptron (MLP)</a:t>
            </a:r>
          </a:p>
          <a:p>
            <a:pPr lvl="1"/>
            <a:r>
              <a:rPr lang="en-US" altLang="ko-KR" dirty="0">
                <a:solidFill>
                  <a:srgbClr val="0070C0"/>
                </a:solidFill>
              </a:rPr>
              <a:t>Convolution</a:t>
            </a:r>
          </a:p>
          <a:p>
            <a:r>
              <a:rPr lang="en-US" altLang="ko-KR" dirty="0"/>
              <a:t>Recent hardware designs for neural networks</a:t>
            </a:r>
          </a:p>
          <a:p>
            <a:pPr lvl="1"/>
            <a:r>
              <a:rPr lang="en-US" altLang="ko-KR" dirty="0"/>
              <a:t>Google TPU, Microsoft, NVIDIA</a:t>
            </a:r>
          </a:p>
          <a:p>
            <a:r>
              <a:rPr lang="en-US" altLang="ko-KR" dirty="0"/>
              <a:t>Our project</a:t>
            </a:r>
          </a:p>
          <a:p>
            <a:pPr lvl="1"/>
            <a:r>
              <a:rPr lang="en-US" altLang="ko-KR" dirty="0"/>
              <a:t>FPGA-based matrix multiplication for MLP and CNN</a:t>
            </a:r>
          </a:p>
          <a:p>
            <a:pPr lvl="1"/>
            <a:endParaRPr lang="en-US" altLang="ko-KR" dirty="0"/>
          </a:p>
        </p:txBody>
      </p:sp>
    </p:spTree>
    <p:extLst>
      <p:ext uri="{BB962C8B-B14F-4D97-AF65-F5344CB8AC3E}">
        <p14:creationId xmlns:p14="http://schemas.microsoft.com/office/powerpoint/2010/main" val="1650703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ttps://blog.dbrgn.ch/images/2013/3/26/perceptr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490" y="2514472"/>
            <a:ext cx="4014406" cy="264930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372218" y="2949638"/>
            <a:ext cx="2009589" cy="369332"/>
          </a:xfrm>
          <a:prstGeom prst="rect">
            <a:avLst/>
          </a:prstGeom>
          <a:noFill/>
        </p:spPr>
        <p:txBody>
          <a:bodyPr wrap="none" rtlCol="0">
            <a:spAutoFit/>
          </a:bodyPr>
          <a:lstStyle/>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V*V multiplication</a:t>
            </a:r>
            <a:endParaRPr lang="ko-KR" altLang="en-US" dirty="0">
              <a:solidFill>
                <a:srgbClr val="FF0000"/>
              </a:solidFill>
              <a:latin typeface="Tahoma" panose="020B0604030504040204" pitchFamily="34" charset="0"/>
              <a:cs typeface="Tahoma" panose="020B0604030504040204" pitchFamily="34" charset="0"/>
            </a:endParaRPr>
          </a:p>
        </p:txBody>
      </p:sp>
      <p:sp>
        <p:nvSpPr>
          <p:cNvPr id="15" name="TextBox 14"/>
          <p:cNvSpPr txBox="1"/>
          <p:nvPr/>
        </p:nvSpPr>
        <p:spPr>
          <a:xfrm>
            <a:off x="10472619" y="0"/>
            <a:ext cx="1719381" cy="369332"/>
          </a:xfrm>
          <a:prstGeom prst="rect">
            <a:avLst/>
          </a:prstGeom>
          <a:noFill/>
        </p:spPr>
        <p:txBody>
          <a:bodyPr wrap="none" rtlCol="0">
            <a:spAutoFit/>
          </a:bodyPr>
          <a:lstStyle/>
          <a:p>
            <a:r>
              <a:rPr lang="en-US" altLang="ko-KR" dirty="0">
                <a:latin typeface="Calibri" panose="020F0502020204030204" pitchFamily="34" charset="0"/>
                <a:ea typeface="Tahoma" panose="020B0604030504040204" pitchFamily="34" charset="0"/>
                <a:cs typeface="Tahoma" panose="020B0604030504040204" pitchFamily="34" charset="0"/>
              </a:rPr>
              <a:t>[</a:t>
            </a:r>
            <a:r>
              <a:rPr lang="en-US" altLang="ko-KR" dirty="0" err="1">
                <a:latin typeface="Calibri" panose="020F0502020204030204" pitchFamily="34" charset="0"/>
                <a:ea typeface="Tahoma" panose="020B0604030504040204" pitchFamily="34" charset="0"/>
                <a:cs typeface="Tahoma" panose="020B0604030504040204" pitchFamily="34" charset="0"/>
              </a:rPr>
              <a:t>Kolb_Whishaw</a:t>
            </a:r>
            <a:r>
              <a:rPr lang="en-US" altLang="ko-KR" dirty="0">
                <a:latin typeface="Calibri" panose="020F0502020204030204" pitchFamily="34" charset="0"/>
                <a:ea typeface="Tahoma" panose="020B0604030504040204" pitchFamily="34" charset="0"/>
                <a:cs typeface="Tahoma" panose="020B0604030504040204" pitchFamily="34" charset="0"/>
              </a:rPr>
              <a:t>]</a:t>
            </a:r>
            <a:endParaRPr lang="ko-KR" altLang="en-US" dirty="0">
              <a:latin typeface="Calibri" panose="020F0502020204030204" pitchFamily="34" charset="0"/>
              <a:cs typeface="Tahoma" panose="020B0604030504040204" pitchFamily="34" charset="0"/>
            </a:endParaRPr>
          </a:p>
        </p:txBody>
      </p:sp>
      <p:sp>
        <p:nvSpPr>
          <p:cNvPr id="4" name="제목 3"/>
          <p:cNvSpPr>
            <a:spLocks noGrp="1"/>
          </p:cNvSpPr>
          <p:nvPr>
            <p:ph type="title"/>
          </p:nvPr>
        </p:nvSpPr>
        <p:spPr/>
        <p:txBody>
          <a:bodyPr/>
          <a:lstStyle/>
          <a:p>
            <a:r>
              <a:rPr lang="en-US" altLang="ko-KR" dirty="0">
                <a:ea typeface="나눔고딕 ExtraBold" pitchFamily="50" charset="-127"/>
              </a:rPr>
              <a:t>Line Detection in V1 ~ </a:t>
            </a:r>
            <a:r>
              <a:rPr lang="en-US" altLang="ko-KR" dirty="0">
                <a:solidFill>
                  <a:srgbClr val="FF0000"/>
                </a:solidFill>
                <a:ea typeface="나눔고딕 ExtraBold" pitchFamily="50" charset="-127"/>
              </a:rPr>
              <a:t>V*V Multiplication on a Small Region </a:t>
            </a:r>
            <a:r>
              <a:rPr lang="en-US" altLang="ko-KR" dirty="0">
                <a:ea typeface="나눔고딕 ExtraBold" pitchFamily="50" charset="-127"/>
              </a:rPr>
              <a:t>=</a:t>
            </a:r>
            <a:r>
              <a:rPr lang="en-US" altLang="ko-KR" dirty="0">
                <a:solidFill>
                  <a:srgbClr val="FF0000"/>
                </a:solidFill>
                <a:ea typeface="나눔고딕 ExtraBold" pitchFamily="50" charset="-127"/>
              </a:rPr>
              <a:t> Convolution</a:t>
            </a:r>
            <a:endParaRPr lang="ko-KR" altLang="en-US" dirty="0"/>
          </a:p>
        </p:txBody>
      </p:sp>
      <p:pic>
        <p:nvPicPr>
          <p:cNvPr id="2" name="그림 1"/>
          <p:cNvPicPr>
            <a:picLocks noChangeAspect="1"/>
          </p:cNvPicPr>
          <p:nvPr/>
        </p:nvPicPr>
        <p:blipFill>
          <a:blip r:embed="rId4"/>
          <a:stretch>
            <a:fillRect/>
          </a:stretch>
        </p:blipFill>
        <p:spPr>
          <a:xfrm>
            <a:off x="803444" y="1641264"/>
            <a:ext cx="5630306" cy="2473261"/>
          </a:xfrm>
          <a:prstGeom prst="rect">
            <a:avLst/>
          </a:prstGeom>
        </p:spPr>
      </p:pic>
      <p:pic>
        <p:nvPicPr>
          <p:cNvPr id="3" name="그림 2"/>
          <p:cNvPicPr>
            <a:picLocks noChangeAspect="1"/>
          </p:cNvPicPr>
          <p:nvPr/>
        </p:nvPicPr>
        <p:blipFill>
          <a:blip r:embed="rId5"/>
          <a:stretch>
            <a:fillRect/>
          </a:stretch>
        </p:blipFill>
        <p:spPr>
          <a:xfrm>
            <a:off x="803444" y="4225770"/>
            <a:ext cx="5630306" cy="2487810"/>
          </a:xfrm>
          <a:prstGeom prst="rect">
            <a:avLst/>
          </a:prstGeom>
        </p:spPr>
      </p:pic>
      <p:sp>
        <p:nvSpPr>
          <p:cNvPr id="8" name="TextBox 7"/>
          <p:cNvSpPr txBox="1"/>
          <p:nvPr/>
        </p:nvSpPr>
        <p:spPr>
          <a:xfrm>
            <a:off x="9595537" y="4299911"/>
            <a:ext cx="2063129" cy="646331"/>
          </a:xfrm>
          <a:prstGeom prst="rect">
            <a:avLst/>
          </a:prstGeom>
          <a:noFill/>
        </p:spPr>
        <p:txBody>
          <a:bodyPr wrap="none" rtlCol="0">
            <a:spAutoFit/>
          </a:bodyPr>
          <a:lstStyle/>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Activation function</a:t>
            </a:r>
          </a:p>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 local decision</a:t>
            </a:r>
            <a:endParaRPr lang="ko-KR" altLang="en-US" dirty="0">
              <a:solidFill>
                <a:srgbClr val="FF000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83470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2D Input Case</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5" name="그림 4"/>
          <p:cNvPicPr>
            <a:picLocks noChangeAspect="1"/>
          </p:cNvPicPr>
          <p:nvPr/>
        </p:nvPicPr>
        <p:blipFill>
          <a:blip r:embed="rId3"/>
          <a:stretch>
            <a:fillRect/>
          </a:stretch>
        </p:blipFill>
        <p:spPr>
          <a:xfrm>
            <a:off x="1790700" y="1542407"/>
            <a:ext cx="8610600" cy="3505200"/>
          </a:xfrm>
          <a:prstGeom prst="rect">
            <a:avLst/>
          </a:prstGeom>
        </p:spPr>
      </p:pic>
      <p:sp>
        <p:nvSpPr>
          <p:cNvPr id="9" name="TextBox 8"/>
          <p:cNvSpPr txBox="1"/>
          <p:nvPr/>
        </p:nvSpPr>
        <p:spPr>
          <a:xfrm>
            <a:off x="10805082" y="-4207"/>
            <a:ext cx="1386918" cy="369332"/>
          </a:xfrm>
          <a:prstGeom prst="rect">
            <a:avLst/>
          </a:prstGeom>
          <a:noFill/>
        </p:spPr>
        <p:txBody>
          <a:bodyPr wrap="none" rtlCol="0">
            <a:spAutoFit/>
          </a:bodyPr>
          <a:lstStyle/>
          <a:p>
            <a:r>
              <a:rPr lang="en-US" altLang="ko-KR" dirty="0">
                <a:latin typeface="Calibri" panose="020F0502020204030204" pitchFamily="34" charset="0"/>
              </a:rPr>
              <a:t>[Chen, 2016]</a:t>
            </a:r>
            <a:endParaRPr lang="ko-KR" altLang="en-US" dirty="0">
              <a:latin typeface="Calibri" panose="020F0502020204030204" pitchFamily="34" charset="0"/>
            </a:endParaRPr>
          </a:p>
        </p:txBody>
      </p:sp>
      <p:sp>
        <p:nvSpPr>
          <p:cNvPr id="6" name="직사각형 5"/>
          <p:cNvSpPr/>
          <p:nvPr/>
        </p:nvSpPr>
        <p:spPr>
          <a:xfrm>
            <a:off x="6096000" y="4333104"/>
            <a:ext cx="2454876" cy="714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p:cNvPicPr>
            <a:picLocks noChangeAspect="1"/>
          </p:cNvPicPr>
          <p:nvPr/>
        </p:nvPicPr>
        <p:blipFill>
          <a:blip r:embed="rId4"/>
          <a:stretch>
            <a:fillRect/>
          </a:stretch>
        </p:blipFill>
        <p:spPr>
          <a:xfrm>
            <a:off x="5351548" y="4690356"/>
            <a:ext cx="4362606" cy="1916390"/>
          </a:xfrm>
          <a:prstGeom prst="rect">
            <a:avLst/>
          </a:prstGeom>
        </p:spPr>
      </p:pic>
    </p:spTree>
    <p:extLst>
      <p:ext uri="{BB962C8B-B14F-4D97-AF65-F5344CB8AC3E}">
        <p14:creationId xmlns:p14="http://schemas.microsoft.com/office/powerpoint/2010/main" val="26289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Convolutional Neural Network (CNN)</a:t>
            </a:r>
            <a:endParaRPr lang="ko-KR" altLang="en-US" dirty="0"/>
          </a:p>
        </p:txBody>
      </p:sp>
      <p:sp>
        <p:nvSpPr>
          <p:cNvPr id="3" name="내용 개체 틀 2"/>
          <p:cNvSpPr>
            <a:spLocks noGrp="1"/>
          </p:cNvSpPr>
          <p:nvPr>
            <p:ph idx="1"/>
          </p:nvPr>
        </p:nvSpPr>
        <p:spPr/>
        <p:txBody>
          <a:bodyPr>
            <a:normAutofit/>
          </a:bodyPr>
          <a:lstStyle/>
          <a:p>
            <a:r>
              <a:rPr lang="en-US" altLang="ko-KR" dirty="0" err="1"/>
              <a:t>LeNet</a:t>
            </a:r>
            <a:r>
              <a:rPr lang="en-US" altLang="ko-KR" dirty="0"/>
              <a:t> (1989)</a:t>
            </a:r>
          </a:p>
          <a:p>
            <a:endParaRPr lang="en-US" altLang="ko-KR" dirty="0"/>
          </a:p>
          <a:p>
            <a:endParaRPr lang="en-US" altLang="ko-KR" dirty="0"/>
          </a:p>
          <a:p>
            <a:endParaRPr lang="en-US" altLang="ko-KR" dirty="0"/>
          </a:p>
          <a:p>
            <a:endParaRPr lang="en-US" altLang="ko-KR" dirty="0"/>
          </a:p>
          <a:p>
            <a:endParaRPr lang="en-US" altLang="ko-KR" dirty="0"/>
          </a:p>
          <a:p>
            <a:pPr lvl="1"/>
            <a:endParaRPr lang="en-US" altLang="ko-KR" dirty="0"/>
          </a:p>
          <a:p>
            <a:pPr lvl="1"/>
            <a:r>
              <a:rPr lang="en-US" altLang="ko-KR" dirty="0"/>
              <a:t>Consists of convolution layer and subsampling (max-pooling) layer</a:t>
            </a:r>
          </a:p>
          <a:p>
            <a:pPr lvl="1"/>
            <a:r>
              <a:rPr lang="en-US" altLang="ko-KR" dirty="0"/>
              <a:t>Training: backpropagation</a:t>
            </a:r>
            <a:endParaRPr lang="ko-KR" altLang="en-US" dirty="0"/>
          </a:p>
        </p:txBody>
      </p:sp>
      <p:pic>
        <p:nvPicPr>
          <p:cNvPr id="5" name="내용 개체 틀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444" y="1825625"/>
            <a:ext cx="8512306" cy="3100387"/>
          </a:xfrm>
          <a:prstGeom prst="rect">
            <a:avLst/>
          </a:prstGeom>
        </p:spPr>
      </p:pic>
    </p:spTree>
    <p:extLst>
      <p:ext uri="{BB962C8B-B14F-4D97-AF65-F5344CB8AC3E}">
        <p14:creationId xmlns:p14="http://schemas.microsoft.com/office/powerpoint/2010/main" val="2222741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3D Input Case</a:t>
            </a:r>
            <a:endParaRPr lang="ko-KR" altLang="en-US" dirty="0"/>
          </a:p>
        </p:txBody>
      </p:sp>
      <p:sp>
        <p:nvSpPr>
          <p:cNvPr id="3" name="내용 개체 틀 2"/>
          <p:cNvSpPr>
            <a:spLocks noGrp="1"/>
          </p:cNvSpPr>
          <p:nvPr>
            <p:ph idx="1"/>
          </p:nvPr>
        </p:nvSpPr>
        <p:spPr/>
        <p:txBody>
          <a:bodyPr/>
          <a:lstStyle/>
          <a:p>
            <a:r>
              <a:rPr lang="en-US" altLang="ko-KR" dirty="0"/>
              <a:t>A receptive field in input feature maps gives an output neuron </a:t>
            </a:r>
          </a:p>
          <a:p>
            <a:r>
              <a:rPr lang="en-US" altLang="ko-KR" dirty="0"/>
              <a:t>Each output feature map has its own set of kernel weights</a:t>
            </a:r>
            <a:endParaRPr lang="ko-KR" altLang="en-US" dirty="0"/>
          </a:p>
        </p:txBody>
      </p:sp>
      <p:pic>
        <p:nvPicPr>
          <p:cNvPr id="4" name="그림 3"/>
          <p:cNvPicPr>
            <a:picLocks noChangeAspect="1"/>
          </p:cNvPicPr>
          <p:nvPr/>
        </p:nvPicPr>
        <p:blipFill>
          <a:blip r:embed="rId3"/>
          <a:stretch>
            <a:fillRect/>
          </a:stretch>
        </p:blipFill>
        <p:spPr>
          <a:xfrm>
            <a:off x="1795462" y="3134992"/>
            <a:ext cx="8601075" cy="2914650"/>
          </a:xfrm>
          <a:prstGeom prst="rect">
            <a:avLst/>
          </a:prstGeom>
        </p:spPr>
      </p:pic>
      <p:sp>
        <p:nvSpPr>
          <p:cNvPr id="7" name="TextBox 6"/>
          <p:cNvSpPr txBox="1"/>
          <p:nvPr/>
        </p:nvSpPr>
        <p:spPr>
          <a:xfrm>
            <a:off x="10805082" y="-4207"/>
            <a:ext cx="1386918" cy="369332"/>
          </a:xfrm>
          <a:prstGeom prst="rect">
            <a:avLst/>
          </a:prstGeom>
          <a:noFill/>
        </p:spPr>
        <p:txBody>
          <a:bodyPr wrap="none" rtlCol="0">
            <a:spAutoFit/>
          </a:bodyPr>
          <a:lstStyle/>
          <a:p>
            <a:r>
              <a:rPr lang="en-US" altLang="ko-KR" dirty="0">
                <a:latin typeface="Calibri" panose="020F0502020204030204" pitchFamily="34" charset="0"/>
              </a:rPr>
              <a:t>[Chen, 2016]</a:t>
            </a:r>
            <a:endParaRPr lang="ko-KR" altLang="en-US" dirty="0">
              <a:latin typeface="Calibri" panose="020F0502020204030204" pitchFamily="34" charset="0"/>
            </a:endParaRPr>
          </a:p>
        </p:txBody>
      </p:sp>
      <p:sp>
        <p:nvSpPr>
          <p:cNvPr id="5" name="TextBox 4"/>
          <p:cNvSpPr txBox="1"/>
          <p:nvPr/>
        </p:nvSpPr>
        <p:spPr>
          <a:xfrm>
            <a:off x="7806019" y="6176963"/>
            <a:ext cx="2739340" cy="461665"/>
          </a:xfrm>
          <a:prstGeom prst="rect">
            <a:avLst/>
          </a:prstGeom>
          <a:noFill/>
        </p:spPr>
        <p:txBody>
          <a:bodyPr wrap="none" rtlCol="0">
            <a:spAutoFit/>
          </a:bodyPr>
          <a:lstStyle/>
          <a:p>
            <a:r>
              <a:rPr lang="en-US" altLang="ko-KR" sz="2400" b="1" dirty="0">
                <a:latin typeface="Calibri" panose="020F0502020204030204" pitchFamily="34" charset="0"/>
              </a:rPr>
              <a:t>Output feature map</a:t>
            </a:r>
            <a:endParaRPr lang="ko-KR" altLang="en-US" sz="2400" b="1" dirty="0">
              <a:latin typeface="Calibri" panose="020F0502020204030204" pitchFamily="34" charset="0"/>
            </a:endParaRPr>
          </a:p>
        </p:txBody>
      </p:sp>
      <p:sp>
        <p:nvSpPr>
          <p:cNvPr id="8" name="TextBox 7"/>
          <p:cNvSpPr txBox="1"/>
          <p:nvPr/>
        </p:nvSpPr>
        <p:spPr>
          <a:xfrm>
            <a:off x="4536142" y="6176963"/>
            <a:ext cx="2627258" cy="461665"/>
          </a:xfrm>
          <a:prstGeom prst="rect">
            <a:avLst/>
          </a:prstGeom>
          <a:noFill/>
        </p:spPr>
        <p:txBody>
          <a:bodyPr wrap="none" rtlCol="0">
            <a:spAutoFit/>
          </a:bodyPr>
          <a:lstStyle/>
          <a:p>
            <a:r>
              <a:rPr lang="en-US" altLang="ko-KR" sz="2400" b="1" dirty="0">
                <a:latin typeface="Calibri" panose="020F0502020204030204" pitchFamily="34" charset="0"/>
              </a:rPr>
              <a:t>Input feature maps</a:t>
            </a:r>
            <a:endParaRPr lang="ko-KR" altLang="en-US" sz="2400" b="1" dirty="0">
              <a:latin typeface="Calibri" panose="020F0502020204030204" pitchFamily="34" charset="0"/>
            </a:endParaRPr>
          </a:p>
        </p:txBody>
      </p:sp>
    </p:spTree>
    <p:extLst>
      <p:ext uri="{BB962C8B-B14F-4D97-AF65-F5344CB8AC3E}">
        <p14:creationId xmlns:p14="http://schemas.microsoft.com/office/powerpoint/2010/main" val="2939729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3D Input / 3D Output</a:t>
            </a:r>
            <a:endParaRPr lang="ko-KR" altLang="en-US" dirty="0"/>
          </a:p>
        </p:txBody>
      </p:sp>
      <p:sp>
        <p:nvSpPr>
          <p:cNvPr id="3" name="내용 개체 틀 2"/>
          <p:cNvSpPr>
            <a:spLocks noGrp="1"/>
          </p:cNvSpPr>
          <p:nvPr>
            <p:ph idx="1"/>
          </p:nvPr>
        </p:nvSpPr>
        <p:spPr/>
        <p:txBody>
          <a:bodyPr/>
          <a:lstStyle/>
          <a:p>
            <a:endParaRPr lang="ko-KR" altLang="en-US"/>
          </a:p>
        </p:txBody>
      </p:sp>
      <p:pic>
        <p:nvPicPr>
          <p:cNvPr id="5" name="그림 4"/>
          <p:cNvPicPr>
            <a:picLocks noChangeAspect="1"/>
          </p:cNvPicPr>
          <p:nvPr/>
        </p:nvPicPr>
        <p:blipFill>
          <a:blip r:embed="rId3"/>
          <a:stretch>
            <a:fillRect/>
          </a:stretch>
        </p:blipFill>
        <p:spPr>
          <a:xfrm>
            <a:off x="1457529" y="1481511"/>
            <a:ext cx="9276941" cy="5289404"/>
          </a:xfrm>
          <a:prstGeom prst="rect">
            <a:avLst/>
          </a:prstGeom>
        </p:spPr>
      </p:pic>
      <p:sp>
        <p:nvSpPr>
          <p:cNvPr id="7" name="TextBox 6"/>
          <p:cNvSpPr txBox="1"/>
          <p:nvPr/>
        </p:nvSpPr>
        <p:spPr>
          <a:xfrm>
            <a:off x="10805082" y="-4207"/>
            <a:ext cx="1386918" cy="369332"/>
          </a:xfrm>
          <a:prstGeom prst="rect">
            <a:avLst/>
          </a:prstGeom>
          <a:noFill/>
        </p:spPr>
        <p:txBody>
          <a:bodyPr wrap="none" rtlCol="0">
            <a:spAutoFit/>
          </a:bodyPr>
          <a:lstStyle/>
          <a:p>
            <a:r>
              <a:rPr lang="en-US" altLang="ko-KR" dirty="0">
                <a:latin typeface="Calibri" panose="020F0502020204030204" pitchFamily="34" charset="0"/>
              </a:rPr>
              <a:t>[Chen, 2016]</a:t>
            </a:r>
            <a:endParaRPr lang="ko-KR" altLang="en-US" dirty="0">
              <a:latin typeface="Calibri" panose="020F0502020204030204" pitchFamily="34" charset="0"/>
            </a:endParaRPr>
          </a:p>
        </p:txBody>
      </p:sp>
      <p:sp>
        <p:nvSpPr>
          <p:cNvPr id="4" name="TextBox 3"/>
          <p:cNvSpPr txBox="1"/>
          <p:nvPr/>
        </p:nvSpPr>
        <p:spPr>
          <a:xfrm>
            <a:off x="4760912" y="5602147"/>
            <a:ext cx="5973558" cy="461665"/>
          </a:xfrm>
          <a:prstGeom prst="rect">
            <a:avLst/>
          </a:prstGeom>
          <a:noFill/>
        </p:spPr>
        <p:txBody>
          <a:bodyPr wrap="none" rtlCol="0">
            <a:spAutoFit/>
          </a:bodyPr>
          <a:lstStyle/>
          <a:p>
            <a:r>
              <a:rPr lang="en-US" altLang="ko-KR" sz="2400" dirty="0">
                <a:latin typeface="Calibri" panose="020F0502020204030204" pitchFamily="34" charset="0"/>
              </a:rPr>
              <a:t>Training (</a:t>
            </a:r>
            <a:r>
              <a:rPr lang="en-US" altLang="ko-KR" sz="2400" dirty="0" err="1">
                <a:latin typeface="Calibri" panose="020F0502020204030204" pitchFamily="34" charset="0"/>
              </a:rPr>
              <a:t>backprop</a:t>
            </a:r>
            <a:r>
              <a:rPr lang="en-US" altLang="ko-KR" sz="2400" dirty="0">
                <a:latin typeface="Calibri" panose="020F0502020204030204" pitchFamily="34" charset="0"/>
              </a:rPr>
              <a:t>) determines kernel weights</a:t>
            </a:r>
            <a:endParaRPr lang="ko-KR" altLang="en-US" sz="2400" dirty="0">
              <a:latin typeface="Calibri" panose="020F0502020204030204" pitchFamily="34" charset="0"/>
            </a:endParaRPr>
          </a:p>
        </p:txBody>
      </p:sp>
    </p:spTree>
    <p:extLst>
      <p:ext uri="{BB962C8B-B14F-4D97-AF65-F5344CB8AC3E}">
        <p14:creationId xmlns:p14="http://schemas.microsoft.com/office/powerpoint/2010/main" val="188494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Lecture Goal: Resolving Key Questions</a:t>
            </a:r>
            <a:endParaRPr lang="ko-KR" altLang="en-US" dirty="0"/>
          </a:p>
        </p:txBody>
      </p:sp>
      <p:sp>
        <p:nvSpPr>
          <p:cNvPr id="3" name="내용 개체 틀 2"/>
          <p:cNvSpPr>
            <a:spLocks noGrp="1"/>
          </p:cNvSpPr>
          <p:nvPr>
            <p:ph idx="1"/>
          </p:nvPr>
        </p:nvSpPr>
        <p:spPr/>
        <p:txBody>
          <a:bodyPr>
            <a:normAutofit lnSpcReduction="10000"/>
          </a:bodyPr>
          <a:lstStyle/>
          <a:p>
            <a:r>
              <a:rPr lang="en-US" altLang="ko-KR" dirty="0"/>
              <a:t>Fact and trend</a:t>
            </a:r>
          </a:p>
          <a:p>
            <a:pPr lvl="1"/>
            <a:r>
              <a:rPr lang="en-US" altLang="ko-KR" dirty="0"/>
              <a:t>Neural networks can outperform human in complex tasks, e.g., image classification, etc.</a:t>
            </a:r>
          </a:p>
          <a:p>
            <a:pPr lvl="1"/>
            <a:r>
              <a:rPr lang="en-US" altLang="ko-KR" dirty="0"/>
              <a:t>They will become more and more popular in mobile and embedded devices as well as servers</a:t>
            </a:r>
          </a:p>
          <a:p>
            <a:r>
              <a:rPr lang="en-US" altLang="ko-KR" dirty="0"/>
              <a:t>Questions</a:t>
            </a:r>
          </a:p>
          <a:p>
            <a:pPr lvl="1"/>
            <a:r>
              <a:rPr lang="en-US" altLang="ko-KR" dirty="0"/>
              <a:t>How can simple matrix multiplication outperform human?</a:t>
            </a:r>
          </a:p>
          <a:p>
            <a:pPr lvl="1"/>
            <a:r>
              <a:rPr lang="en-US" altLang="ko-KR" dirty="0"/>
              <a:t>How does the current hardware system run neural networks?</a:t>
            </a:r>
          </a:p>
          <a:p>
            <a:pPr lvl="1"/>
            <a:r>
              <a:rPr lang="en-US" altLang="ko-KR" dirty="0"/>
              <a:t>What does our hardware MV accelerator do for neural networks?</a:t>
            </a:r>
            <a:endParaRPr lang="ko-KR" altLang="en-US" dirty="0"/>
          </a:p>
        </p:txBody>
      </p:sp>
      <p:sp>
        <p:nvSpPr>
          <p:cNvPr id="4" name="슬라이드 번호 개체 틀 3"/>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3</a:t>
            </a:fld>
            <a:endParaRPr lang="ko-KR" altLang="en-US" dirty="0">
              <a:solidFill>
                <a:prstClr val="black">
                  <a:tint val="75000"/>
                </a:prstClr>
              </a:solidFill>
            </a:endParaRPr>
          </a:p>
        </p:txBody>
      </p:sp>
    </p:spTree>
    <p:extLst>
      <p:ext uri="{BB962C8B-B14F-4D97-AF65-F5344CB8AC3E}">
        <p14:creationId xmlns:p14="http://schemas.microsoft.com/office/powerpoint/2010/main" val="4097306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Example</a:t>
            </a:r>
            <a:endParaRPr lang="ko-KR" altLang="en-US" dirty="0"/>
          </a:p>
        </p:txBody>
      </p:sp>
      <p:sp>
        <p:nvSpPr>
          <p:cNvPr id="3" name="내용 개체 틀 2"/>
          <p:cNvSpPr>
            <a:spLocks noGrp="1"/>
          </p:cNvSpPr>
          <p:nvPr>
            <p:ph idx="1"/>
          </p:nvPr>
        </p:nvSpPr>
        <p:spPr/>
        <p:txBody>
          <a:bodyPr/>
          <a:lstStyle/>
          <a:p>
            <a:r>
              <a:rPr lang="en-US" altLang="ko-KR" dirty="0">
                <a:hlinkClick r:id="rId3"/>
              </a:rPr>
              <a:t>http://cs231n.github.io/convolutional-networks/</a:t>
            </a:r>
            <a:endParaRPr lang="en-US" altLang="ko-KR" dirty="0"/>
          </a:p>
          <a:p>
            <a:r>
              <a:rPr lang="en-US" altLang="ko-KR" dirty="0"/>
              <a:t>Input 7x7x3</a:t>
            </a:r>
          </a:p>
          <a:p>
            <a:r>
              <a:rPr lang="en-US" altLang="ko-KR" dirty="0"/>
              <a:t>Output 3x3x2 </a:t>
            </a:r>
          </a:p>
          <a:p>
            <a:pPr lvl="1"/>
            <a:r>
              <a:rPr lang="en-US" altLang="ko-KR" dirty="0"/>
              <a:t>Two kernels (=2 output feature maps)</a:t>
            </a:r>
          </a:p>
          <a:p>
            <a:pPr lvl="1"/>
            <a:r>
              <a:rPr lang="en-US" altLang="ko-KR" dirty="0"/>
              <a:t>Stride 2</a:t>
            </a:r>
            <a:endParaRPr lang="ko-KR" altLang="en-US" dirty="0"/>
          </a:p>
        </p:txBody>
      </p:sp>
    </p:spTree>
    <p:extLst>
      <p:ext uri="{BB962C8B-B14F-4D97-AF65-F5344CB8AC3E}">
        <p14:creationId xmlns:p14="http://schemas.microsoft.com/office/powerpoint/2010/main" val="3016430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p:cNvPicPr>
            <a:picLocks noChangeAspect="1"/>
          </p:cNvPicPr>
          <p:nvPr/>
        </p:nvPicPr>
        <p:blipFill>
          <a:blip r:embed="rId3"/>
          <a:stretch>
            <a:fillRect/>
          </a:stretch>
        </p:blipFill>
        <p:spPr>
          <a:xfrm>
            <a:off x="2756620" y="1532406"/>
            <a:ext cx="6667085" cy="2404692"/>
          </a:xfrm>
          <a:prstGeom prst="rect">
            <a:avLst/>
          </a:prstGeom>
        </p:spPr>
      </p:pic>
      <p:pic>
        <p:nvPicPr>
          <p:cNvPr id="6" name="그림 5"/>
          <p:cNvPicPr>
            <a:picLocks noChangeAspect="1"/>
          </p:cNvPicPr>
          <p:nvPr/>
        </p:nvPicPr>
        <p:blipFill>
          <a:blip r:embed="rId4"/>
          <a:stretch>
            <a:fillRect/>
          </a:stretch>
        </p:blipFill>
        <p:spPr>
          <a:xfrm>
            <a:off x="149421" y="4103817"/>
            <a:ext cx="3563657" cy="2577579"/>
          </a:xfrm>
          <a:prstGeom prst="rect">
            <a:avLst/>
          </a:prstGeom>
        </p:spPr>
      </p:pic>
      <p:pic>
        <p:nvPicPr>
          <p:cNvPr id="7" name="Picture 4" descr="_images/cnn_explain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7306" y="4103817"/>
            <a:ext cx="3752279" cy="257757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0494109" y="0"/>
            <a:ext cx="1719381" cy="369332"/>
          </a:xfrm>
          <a:prstGeom prst="rect">
            <a:avLst/>
          </a:prstGeom>
          <a:noFill/>
        </p:spPr>
        <p:txBody>
          <a:bodyPr wrap="none" rtlCol="0">
            <a:spAutoFit/>
          </a:bodyPr>
          <a:lstStyle/>
          <a:p>
            <a:r>
              <a:rPr lang="en-US" altLang="ko-KR" dirty="0">
                <a:latin typeface="Calibri" panose="020F0502020204030204" pitchFamily="34" charset="0"/>
                <a:ea typeface="Tahoma" panose="020B0604030504040204" pitchFamily="34" charset="0"/>
                <a:cs typeface="Tahoma" panose="020B0604030504040204" pitchFamily="34" charset="0"/>
              </a:rPr>
              <a:t>[</a:t>
            </a:r>
            <a:r>
              <a:rPr lang="en-US" altLang="ko-KR" dirty="0" err="1">
                <a:latin typeface="Calibri" panose="020F0502020204030204" pitchFamily="34" charset="0"/>
                <a:ea typeface="Tahoma" panose="020B0604030504040204" pitchFamily="34" charset="0"/>
                <a:cs typeface="Tahoma" panose="020B0604030504040204" pitchFamily="34" charset="0"/>
              </a:rPr>
              <a:t>Kolb_Whishaw</a:t>
            </a:r>
            <a:r>
              <a:rPr lang="en-US" altLang="ko-KR" dirty="0">
                <a:latin typeface="Calibri" panose="020F0502020204030204" pitchFamily="34" charset="0"/>
                <a:ea typeface="Tahoma" panose="020B0604030504040204" pitchFamily="34" charset="0"/>
                <a:cs typeface="Tahoma" panose="020B0604030504040204" pitchFamily="34" charset="0"/>
              </a:rPr>
              <a:t>]</a:t>
            </a:r>
            <a:endParaRPr lang="ko-KR" altLang="en-US" dirty="0">
              <a:latin typeface="Calibri" panose="020F0502020204030204" pitchFamily="34" charset="0"/>
              <a:cs typeface="Tahoma" panose="020B0604030504040204" pitchFamily="34" charset="0"/>
            </a:endParaRPr>
          </a:p>
        </p:txBody>
      </p:sp>
      <p:sp>
        <p:nvSpPr>
          <p:cNvPr id="3" name="제목 2"/>
          <p:cNvSpPr>
            <a:spLocks noGrp="1"/>
          </p:cNvSpPr>
          <p:nvPr>
            <p:ph type="title"/>
          </p:nvPr>
        </p:nvSpPr>
        <p:spPr/>
        <p:txBody>
          <a:bodyPr/>
          <a:lstStyle/>
          <a:p>
            <a:r>
              <a:rPr lang="en-US" altLang="ko-KR" dirty="0">
                <a:ea typeface="나눔고딕 ExtraBold" pitchFamily="50" charset="-127"/>
              </a:rPr>
              <a:t>Feature Map in 1</a:t>
            </a:r>
            <a:r>
              <a:rPr lang="en-US" altLang="ko-KR" baseline="30000" dirty="0">
                <a:ea typeface="나눔고딕 ExtraBold" pitchFamily="50" charset="-127"/>
              </a:rPr>
              <a:t>st</a:t>
            </a:r>
            <a:r>
              <a:rPr lang="en-US" altLang="ko-KR" dirty="0">
                <a:ea typeface="나눔고딕 ExtraBold" pitchFamily="50" charset="-127"/>
              </a:rPr>
              <a:t> Convolutional Layer is Similar to Ocular-Dominance Column in V1</a:t>
            </a:r>
            <a:endParaRPr lang="ko-KR" altLang="en-US" dirty="0"/>
          </a:p>
        </p:txBody>
      </p:sp>
      <p:pic>
        <p:nvPicPr>
          <p:cNvPr id="10" name="그림 9"/>
          <p:cNvPicPr>
            <a:picLocks noChangeAspect="1"/>
          </p:cNvPicPr>
          <p:nvPr/>
        </p:nvPicPr>
        <p:blipFill>
          <a:blip r:embed="rId6"/>
          <a:stretch>
            <a:fillRect/>
          </a:stretch>
        </p:blipFill>
        <p:spPr>
          <a:xfrm>
            <a:off x="7539585" y="3878283"/>
            <a:ext cx="4555868" cy="2706002"/>
          </a:xfrm>
          <a:prstGeom prst="rect">
            <a:avLst/>
          </a:prstGeom>
        </p:spPr>
      </p:pic>
    </p:spTree>
    <p:extLst>
      <p:ext uri="{BB962C8B-B14F-4D97-AF65-F5344CB8AC3E}">
        <p14:creationId xmlns:p14="http://schemas.microsoft.com/office/powerpoint/2010/main" val="3304123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1281260" y="0"/>
            <a:ext cx="910740" cy="338554"/>
          </a:xfrm>
          <a:prstGeom prst="rect">
            <a:avLst/>
          </a:prstGeom>
          <a:noFill/>
        </p:spPr>
        <p:txBody>
          <a:bodyPr wrap="square" rtlCol="0">
            <a:spAutoFit/>
          </a:bodyPr>
          <a:lstStyle/>
          <a:p>
            <a:pPr algn="ctr"/>
            <a:r>
              <a:rPr lang="en-US" altLang="ko-KR" sz="1600" dirty="0">
                <a:latin typeface="Calibri" panose="020F0502020204030204" pitchFamily="34" charset="0"/>
                <a:ea typeface="Tahoma" panose="020B0604030504040204" pitchFamily="34" charset="0"/>
                <a:cs typeface="Tahoma" panose="020B0604030504040204" pitchFamily="34" charset="0"/>
              </a:rPr>
              <a:t>[</a:t>
            </a:r>
            <a:r>
              <a:rPr lang="en-US" altLang="ko-KR" sz="1600" dirty="0" err="1">
                <a:latin typeface="Calibri" panose="020F0502020204030204" pitchFamily="34" charset="0"/>
                <a:ea typeface="Tahoma" panose="020B0604030504040204" pitchFamily="34" charset="0"/>
                <a:cs typeface="Tahoma" panose="020B0604030504040204" pitchFamily="34" charset="0"/>
              </a:rPr>
              <a:t>LeCun</a:t>
            </a:r>
            <a:r>
              <a:rPr lang="en-US" altLang="ko-KR" sz="1600" dirty="0">
                <a:latin typeface="Calibri" panose="020F0502020204030204" pitchFamily="34" charset="0"/>
                <a:ea typeface="Tahoma" panose="020B0604030504040204" pitchFamily="34" charset="0"/>
                <a:cs typeface="Tahoma" panose="020B0604030504040204" pitchFamily="34" charset="0"/>
              </a:rPr>
              <a:t>]</a:t>
            </a:r>
            <a:endParaRPr lang="ko-KR" altLang="en-US" sz="1600" dirty="0">
              <a:latin typeface="Calibri" panose="020F0502020204030204" pitchFamily="34" charset="0"/>
              <a:cs typeface="Tahoma" panose="020B0604030504040204" pitchFamily="34" charset="0"/>
            </a:endParaRPr>
          </a:p>
        </p:txBody>
      </p:sp>
      <p:pic>
        <p:nvPicPr>
          <p:cNvPr id="29" name="그림 28"/>
          <p:cNvPicPr>
            <a:picLocks noChangeAspect="1"/>
          </p:cNvPicPr>
          <p:nvPr/>
        </p:nvPicPr>
        <p:blipFill>
          <a:blip r:embed="rId3"/>
          <a:stretch>
            <a:fillRect/>
          </a:stretch>
        </p:blipFill>
        <p:spPr>
          <a:xfrm>
            <a:off x="2851195" y="1272292"/>
            <a:ext cx="6693569" cy="2414244"/>
          </a:xfrm>
          <a:prstGeom prst="rect">
            <a:avLst/>
          </a:prstGeom>
        </p:spPr>
      </p:pic>
      <p:pic>
        <p:nvPicPr>
          <p:cNvPr id="3" name="그림 2"/>
          <p:cNvPicPr>
            <a:picLocks noChangeAspect="1"/>
          </p:cNvPicPr>
          <p:nvPr/>
        </p:nvPicPr>
        <p:blipFill>
          <a:blip r:embed="rId4"/>
          <a:stretch>
            <a:fillRect/>
          </a:stretch>
        </p:blipFill>
        <p:spPr>
          <a:xfrm>
            <a:off x="3610344" y="3791114"/>
            <a:ext cx="4971312" cy="2942615"/>
          </a:xfrm>
          <a:prstGeom prst="rect">
            <a:avLst/>
          </a:prstGeom>
        </p:spPr>
      </p:pic>
      <p:sp>
        <p:nvSpPr>
          <p:cNvPr id="6" name="제목 5"/>
          <p:cNvSpPr>
            <a:spLocks noGrp="1"/>
          </p:cNvSpPr>
          <p:nvPr>
            <p:ph type="title"/>
          </p:nvPr>
        </p:nvSpPr>
        <p:spPr/>
        <p:txBody>
          <a:bodyPr/>
          <a:lstStyle/>
          <a:p>
            <a:r>
              <a:rPr lang="en-US" altLang="ko-KR" dirty="0">
                <a:ea typeface="나눔고딕 ExtraBold" pitchFamily="50" charset="-127"/>
              </a:rPr>
              <a:t>Low Level to High Level Features</a:t>
            </a:r>
            <a:endParaRPr lang="ko-KR" altLang="en-US" dirty="0"/>
          </a:p>
        </p:txBody>
      </p:sp>
    </p:spTree>
    <p:extLst>
      <p:ext uri="{BB962C8B-B14F-4D97-AF65-F5344CB8AC3E}">
        <p14:creationId xmlns:p14="http://schemas.microsoft.com/office/powerpoint/2010/main" val="3322355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3D Input / 3D Output</a:t>
            </a:r>
            <a:endParaRPr lang="ko-KR" altLang="en-US" dirty="0"/>
          </a:p>
        </p:txBody>
      </p:sp>
      <p:sp>
        <p:nvSpPr>
          <p:cNvPr id="3" name="내용 개체 틀 2"/>
          <p:cNvSpPr>
            <a:spLocks noGrp="1"/>
          </p:cNvSpPr>
          <p:nvPr>
            <p:ph idx="1"/>
          </p:nvPr>
        </p:nvSpPr>
        <p:spPr/>
        <p:txBody>
          <a:bodyPr/>
          <a:lstStyle/>
          <a:p>
            <a:endParaRPr lang="ko-KR" altLang="en-US"/>
          </a:p>
        </p:txBody>
      </p:sp>
      <p:pic>
        <p:nvPicPr>
          <p:cNvPr id="5" name="그림 4"/>
          <p:cNvPicPr>
            <a:picLocks noChangeAspect="1"/>
          </p:cNvPicPr>
          <p:nvPr/>
        </p:nvPicPr>
        <p:blipFill>
          <a:blip r:embed="rId3"/>
          <a:stretch>
            <a:fillRect/>
          </a:stretch>
        </p:blipFill>
        <p:spPr>
          <a:xfrm>
            <a:off x="1457529" y="1481511"/>
            <a:ext cx="9276941" cy="5289404"/>
          </a:xfrm>
          <a:prstGeom prst="rect">
            <a:avLst/>
          </a:prstGeom>
        </p:spPr>
      </p:pic>
      <p:sp>
        <p:nvSpPr>
          <p:cNvPr id="7" name="TextBox 6"/>
          <p:cNvSpPr txBox="1"/>
          <p:nvPr/>
        </p:nvSpPr>
        <p:spPr>
          <a:xfrm>
            <a:off x="10805082" y="-4207"/>
            <a:ext cx="1386918" cy="369332"/>
          </a:xfrm>
          <a:prstGeom prst="rect">
            <a:avLst/>
          </a:prstGeom>
          <a:noFill/>
        </p:spPr>
        <p:txBody>
          <a:bodyPr wrap="none" rtlCol="0">
            <a:spAutoFit/>
          </a:bodyPr>
          <a:lstStyle/>
          <a:p>
            <a:r>
              <a:rPr lang="en-US" altLang="ko-KR" dirty="0">
                <a:latin typeface="Calibri" panose="020F0502020204030204" pitchFamily="34" charset="0"/>
              </a:rPr>
              <a:t>[Chen, 2016]</a:t>
            </a:r>
            <a:endParaRPr lang="ko-KR" altLang="en-US" dirty="0">
              <a:latin typeface="Calibri" panose="020F0502020204030204" pitchFamily="34" charset="0"/>
            </a:endParaRPr>
          </a:p>
        </p:txBody>
      </p:sp>
      <p:sp>
        <p:nvSpPr>
          <p:cNvPr id="4" name="TextBox 3"/>
          <p:cNvSpPr txBox="1"/>
          <p:nvPr/>
        </p:nvSpPr>
        <p:spPr>
          <a:xfrm>
            <a:off x="4760912" y="5602147"/>
            <a:ext cx="5973558" cy="461665"/>
          </a:xfrm>
          <a:prstGeom prst="rect">
            <a:avLst/>
          </a:prstGeom>
          <a:noFill/>
        </p:spPr>
        <p:txBody>
          <a:bodyPr wrap="none" rtlCol="0">
            <a:spAutoFit/>
          </a:bodyPr>
          <a:lstStyle/>
          <a:p>
            <a:r>
              <a:rPr lang="en-US" altLang="ko-KR" sz="2400" dirty="0">
                <a:latin typeface="Calibri" panose="020F0502020204030204" pitchFamily="34" charset="0"/>
              </a:rPr>
              <a:t>Training (</a:t>
            </a:r>
            <a:r>
              <a:rPr lang="en-US" altLang="ko-KR" sz="2400" dirty="0" err="1">
                <a:latin typeface="Calibri" panose="020F0502020204030204" pitchFamily="34" charset="0"/>
              </a:rPr>
              <a:t>backprop</a:t>
            </a:r>
            <a:r>
              <a:rPr lang="en-US" altLang="ko-KR" sz="2400" dirty="0">
                <a:latin typeface="Calibri" panose="020F0502020204030204" pitchFamily="34" charset="0"/>
              </a:rPr>
              <a:t>) determines kernel weights</a:t>
            </a:r>
            <a:endParaRPr lang="ko-KR" altLang="en-US" sz="2400" dirty="0">
              <a:latin typeface="Calibri" panose="020F0502020204030204" pitchFamily="34" charset="0"/>
            </a:endParaRPr>
          </a:p>
        </p:txBody>
      </p:sp>
    </p:spTree>
    <p:extLst>
      <p:ext uri="{BB962C8B-B14F-4D97-AF65-F5344CB8AC3E}">
        <p14:creationId xmlns:p14="http://schemas.microsoft.com/office/powerpoint/2010/main" val="272983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stretch>
            <a:fillRect/>
          </a:stretch>
        </p:blipFill>
        <p:spPr>
          <a:xfrm>
            <a:off x="5523944" y="1825625"/>
            <a:ext cx="6317473" cy="5037675"/>
          </a:xfrm>
          <a:prstGeom prst="rect">
            <a:avLst/>
          </a:prstGeom>
        </p:spPr>
      </p:pic>
      <p:pic>
        <p:nvPicPr>
          <p:cNvPr id="25" name="그림 24"/>
          <p:cNvPicPr>
            <a:picLocks noChangeAspect="1"/>
          </p:cNvPicPr>
          <p:nvPr/>
        </p:nvPicPr>
        <p:blipFill>
          <a:blip r:embed="rId4"/>
          <a:stretch>
            <a:fillRect/>
          </a:stretch>
        </p:blipFill>
        <p:spPr>
          <a:xfrm>
            <a:off x="233248" y="3816626"/>
            <a:ext cx="4647582" cy="2760477"/>
          </a:xfrm>
          <a:prstGeom prst="rect">
            <a:avLst/>
          </a:prstGeom>
        </p:spPr>
      </p:pic>
      <p:sp>
        <p:nvSpPr>
          <p:cNvPr id="2" name="제목 1"/>
          <p:cNvSpPr>
            <a:spLocks noGrp="1"/>
          </p:cNvSpPr>
          <p:nvPr>
            <p:ph type="title"/>
          </p:nvPr>
        </p:nvSpPr>
        <p:spPr/>
        <p:txBody>
          <a:bodyPr/>
          <a:lstStyle/>
          <a:p>
            <a:r>
              <a:rPr lang="en-US" altLang="ko-KR" dirty="0"/>
              <a:t>Convolution with Matrix Multiplication</a:t>
            </a:r>
            <a:br>
              <a:rPr lang="en-US" altLang="ko-KR" dirty="0"/>
            </a:br>
            <a:r>
              <a:rPr lang="en-US" altLang="ko-KR" dirty="0"/>
              <a:t>(called Convolution Lowering)</a:t>
            </a:r>
            <a:endParaRPr lang="ko-KR" altLang="en-US" dirty="0"/>
          </a:p>
        </p:txBody>
      </p:sp>
      <p:sp>
        <p:nvSpPr>
          <p:cNvPr id="3" name="내용 개체 틀 2"/>
          <p:cNvSpPr>
            <a:spLocks noGrp="1"/>
          </p:cNvSpPr>
          <p:nvPr>
            <p:ph idx="1"/>
          </p:nvPr>
        </p:nvSpPr>
        <p:spPr>
          <a:xfrm>
            <a:off x="838200" y="1825625"/>
            <a:ext cx="4438609" cy="4351338"/>
          </a:xfrm>
        </p:spPr>
        <p:txBody>
          <a:bodyPr/>
          <a:lstStyle/>
          <a:p>
            <a:r>
              <a:rPr lang="en-US" altLang="ko-KR" dirty="0"/>
              <a:t>Input: </a:t>
            </a:r>
            <a:r>
              <a:rPr lang="en-US" altLang="ko-KR" dirty="0">
                <a:solidFill>
                  <a:srgbClr val="00B0F0"/>
                </a:solidFill>
              </a:rPr>
              <a:t>3</a:t>
            </a:r>
            <a:r>
              <a:rPr lang="en-US" altLang="ko-KR" dirty="0"/>
              <a:t>x3x3</a:t>
            </a:r>
          </a:p>
          <a:p>
            <a:r>
              <a:rPr lang="en-US" altLang="ko-KR" dirty="0"/>
              <a:t>Output: </a:t>
            </a:r>
            <a:r>
              <a:rPr lang="en-US" altLang="ko-KR" dirty="0">
                <a:solidFill>
                  <a:srgbClr val="7030A0"/>
                </a:solidFill>
              </a:rPr>
              <a:t>2</a:t>
            </a:r>
            <a:r>
              <a:rPr lang="en-US" altLang="ko-KR" dirty="0"/>
              <a:t>x</a:t>
            </a:r>
            <a:r>
              <a:rPr lang="en-US" altLang="ko-KR" dirty="0">
                <a:solidFill>
                  <a:schemeClr val="accent6">
                    <a:lumMod val="75000"/>
                  </a:schemeClr>
                </a:solidFill>
              </a:rPr>
              <a:t>2x2</a:t>
            </a:r>
          </a:p>
          <a:p>
            <a:r>
              <a:rPr lang="en-US" altLang="ko-KR" dirty="0"/>
              <a:t>Convolutional kernel: </a:t>
            </a:r>
            <a:r>
              <a:rPr lang="en-US" altLang="ko-KR" dirty="0">
                <a:solidFill>
                  <a:srgbClr val="00B0F0"/>
                </a:solidFill>
              </a:rPr>
              <a:t>3</a:t>
            </a:r>
            <a:r>
              <a:rPr lang="en-US" altLang="ko-KR" dirty="0"/>
              <a:t>x</a:t>
            </a:r>
            <a:r>
              <a:rPr lang="en-US" altLang="ko-KR" dirty="0">
                <a:solidFill>
                  <a:srgbClr val="FF0000"/>
                </a:solidFill>
              </a:rPr>
              <a:t>2x2</a:t>
            </a:r>
            <a:endParaRPr lang="ko-KR" altLang="en-US" dirty="0">
              <a:solidFill>
                <a:srgbClr val="FF0000"/>
              </a:solidFill>
            </a:endParaRPr>
          </a:p>
        </p:txBody>
      </p:sp>
      <p:sp>
        <p:nvSpPr>
          <p:cNvPr id="5" name="TextBox 4"/>
          <p:cNvSpPr txBox="1"/>
          <p:nvPr/>
        </p:nvSpPr>
        <p:spPr>
          <a:xfrm>
            <a:off x="10654015" y="-6857"/>
            <a:ext cx="1537985" cy="369332"/>
          </a:xfrm>
          <a:prstGeom prst="rect">
            <a:avLst/>
          </a:prstGeom>
          <a:noFill/>
        </p:spPr>
        <p:txBody>
          <a:bodyPr wrap="none" rtlCol="0">
            <a:spAutoFit/>
          </a:bodyPr>
          <a:lstStyle/>
          <a:p>
            <a:r>
              <a:rPr lang="en-US" altLang="ko-KR" dirty="0">
                <a:latin typeface="Calibri" panose="020F0502020204030204" pitchFamily="34" charset="0"/>
              </a:rPr>
              <a:t>[</a:t>
            </a:r>
            <a:r>
              <a:rPr lang="en-US" altLang="ko-KR" dirty="0" err="1">
                <a:latin typeface="Calibri" panose="020F0502020204030204" pitchFamily="34" charset="0"/>
              </a:rPr>
              <a:t>Chetlur</a:t>
            </a:r>
            <a:r>
              <a:rPr lang="en-US" altLang="ko-KR" dirty="0">
                <a:latin typeface="Calibri" panose="020F0502020204030204" pitchFamily="34" charset="0"/>
              </a:rPr>
              <a:t> 2014]</a:t>
            </a:r>
            <a:endParaRPr lang="ko-KR" altLang="en-US" dirty="0">
              <a:latin typeface="Calibri" panose="020F0502020204030204" pitchFamily="34" charset="0"/>
            </a:endParaRPr>
          </a:p>
        </p:txBody>
      </p:sp>
      <p:sp>
        <p:nvSpPr>
          <p:cNvPr id="11" name="TextBox 10"/>
          <p:cNvSpPr txBox="1"/>
          <p:nvPr/>
        </p:nvSpPr>
        <p:spPr>
          <a:xfrm>
            <a:off x="10654015" y="5764422"/>
            <a:ext cx="545342" cy="369332"/>
          </a:xfrm>
          <a:prstGeom prst="rect">
            <a:avLst/>
          </a:prstGeom>
          <a:noFill/>
        </p:spPr>
        <p:txBody>
          <a:bodyPr wrap="none" rtlCol="0">
            <a:spAutoFit/>
          </a:bodyPr>
          <a:lstStyle/>
          <a:p>
            <a:r>
              <a:rPr lang="en-US" altLang="ko-KR" dirty="0">
                <a:solidFill>
                  <a:schemeClr val="accent6">
                    <a:lumMod val="75000"/>
                  </a:schemeClr>
                </a:solidFill>
              </a:rPr>
              <a:t>2x2</a:t>
            </a:r>
          </a:p>
        </p:txBody>
      </p:sp>
      <p:grpSp>
        <p:nvGrpSpPr>
          <p:cNvPr id="12" name="그룹 11"/>
          <p:cNvGrpSpPr/>
          <p:nvPr/>
        </p:nvGrpSpPr>
        <p:grpSpPr>
          <a:xfrm>
            <a:off x="2479589" y="2767914"/>
            <a:ext cx="2920788" cy="3543986"/>
            <a:chOff x="2479589" y="2767914"/>
            <a:chExt cx="2920788" cy="3543986"/>
          </a:xfrm>
        </p:grpSpPr>
        <p:sp>
          <p:nvSpPr>
            <p:cNvPr id="6" name="TextBox 5"/>
            <p:cNvSpPr txBox="1"/>
            <p:nvPr/>
          </p:nvSpPr>
          <p:spPr>
            <a:xfrm>
              <a:off x="5089073" y="5942568"/>
              <a:ext cx="311304" cy="369332"/>
            </a:xfrm>
            <a:prstGeom prst="rect">
              <a:avLst/>
            </a:prstGeom>
            <a:noFill/>
          </p:spPr>
          <p:txBody>
            <a:bodyPr wrap="none" rtlCol="0">
              <a:spAutoFit/>
            </a:bodyPr>
            <a:lstStyle/>
            <a:p>
              <a:r>
                <a:rPr lang="en-US" altLang="ko-KR" b="1" dirty="0">
                  <a:solidFill>
                    <a:srgbClr val="7030A0"/>
                  </a:solidFill>
                  <a:latin typeface="Calibri" panose="020F0502020204030204" pitchFamily="34" charset="0"/>
                </a:rPr>
                <a:t>2</a:t>
              </a:r>
              <a:endParaRPr lang="ko-KR" altLang="en-US" b="1" dirty="0">
                <a:solidFill>
                  <a:srgbClr val="7030A0"/>
                </a:solidFill>
                <a:latin typeface="Calibri" panose="020F0502020204030204" pitchFamily="34" charset="0"/>
              </a:endParaRPr>
            </a:p>
          </p:txBody>
        </p:sp>
        <p:cxnSp>
          <p:nvCxnSpPr>
            <p:cNvPr id="13" name="직선 화살표 연결선 12"/>
            <p:cNvCxnSpPr>
              <a:endCxn id="6" idx="1"/>
            </p:cNvCxnSpPr>
            <p:nvPr/>
          </p:nvCxnSpPr>
          <p:spPr>
            <a:xfrm>
              <a:off x="2479589" y="2767914"/>
              <a:ext cx="2609484" cy="3359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그룹 14"/>
          <p:cNvGrpSpPr/>
          <p:nvPr/>
        </p:nvGrpSpPr>
        <p:grpSpPr>
          <a:xfrm>
            <a:off x="4794422" y="3253946"/>
            <a:ext cx="1301578" cy="986138"/>
            <a:chOff x="4794422" y="3253946"/>
            <a:chExt cx="1301578" cy="986138"/>
          </a:xfrm>
        </p:grpSpPr>
        <p:sp>
          <p:nvSpPr>
            <p:cNvPr id="7" name="TextBox 6"/>
            <p:cNvSpPr txBox="1"/>
            <p:nvPr/>
          </p:nvSpPr>
          <p:spPr>
            <a:xfrm>
              <a:off x="5182941" y="3870752"/>
              <a:ext cx="311304" cy="369332"/>
            </a:xfrm>
            <a:prstGeom prst="rect">
              <a:avLst/>
            </a:prstGeom>
            <a:noFill/>
          </p:spPr>
          <p:txBody>
            <a:bodyPr wrap="none" rtlCol="0">
              <a:spAutoFit/>
            </a:bodyPr>
            <a:lstStyle/>
            <a:p>
              <a:r>
                <a:rPr lang="en-US" altLang="ko-KR" b="1" dirty="0">
                  <a:solidFill>
                    <a:srgbClr val="FF0000"/>
                  </a:solidFill>
                  <a:latin typeface="Calibri" panose="020F0502020204030204" pitchFamily="34" charset="0"/>
                </a:rPr>
                <a:t>2</a:t>
              </a:r>
              <a:endParaRPr lang="ko-KR" altLang="en-US" b="1" dirty="0">
                <a:solidFill>
                  <a:srgbClr val="FF0000"/>
                </a:solidFill>
                <a:latin typeface="Calibri" panose="020F0502020204030204" pitchFamily="34" charset="0"/>
              </a:endParaRPr>
            </a:p>
          </p:txBody>
        </p:sp>
        <p:sp>
          <p:nvSpPr>
            <p:cNvPr id="8" name="TextBox 7"/>
            <p:cNvSpPr txBox="1"/>
            <p:nvPr/>
          </p:nvSpPr>
          <p:spPr>
            <a:xfrm>
              <a:off x="5784696" y="3331173"/>
              <a:ext cx="311304" cy="369332"/>
            </a:xfrm>
            <a:prstGeom prst="rect">
              <a:avLst/>
            </a:prstGeom>
            <a:noFill/>
          </p:spPr>
          <p:txBody>
            <a:bodyPr wrap="none" rtlCol="0">
              <a:spAutoFit/>
            </a:bodyPr>
            <a:lstStyle/>
            <a:p>
              <a:r>
                <a:rPr lang="en-US" altLang="ko-KR" b="1" dirty="0">
                  <a:solidFill>
                    <a:srgbClr val="FF0000"/>
                  </a:solidFill>
                  <a:latin typeface="Calibri" panose="020F0502020204030204" pitchFamily="34" charset="0"/>
                </a:rPr>
                <a:t>2</a:t>
              </a:r>
              <a:endParaRPr lang="ko-KR" altLang="en-US" b="1" dirty="0">
                <a:solidFill>
                  <a:srgbClr val="FF0000"/>
                </a:solidFill>
                <a:latin typeface="Calibri" panose="020F0502020204030204" pitchFamily="34" charset="0"/>
              </a:endParaRPr>
            </a:p>
          </p:txBody>
        </p:sp>
        <p:cxnSp>
          <p:nvCxnSpPr>
            <p:cNvPr id="14" name="직선 화살표 연결선 13"/>
            <p:cNvCxnSpPr/>
            <p:nvPr/>
          </p:nvCxnSpPr>
          <p:spPr>
            <a:xfrm>
              <a:off x="4794422" y="3253946"/>
              <a:ext cx="541786" cy="616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p:cNvCxnSpPr>
              <a:endCxn id="8" idx="1"/>
            </p:cNvCxnSpPr>
            <p:nvPr/>
          </p:nvCxnSpPr>
          <p:spPr>
            <a:xfrm>
              <a:off x="5118772" y="3253946"/>
              <a:ext cx="665924" cy="26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 name="그룹 9"/>
          <p:cNvGrpSpPr/>
          <p:nvPr/>
        </p:nvGrpSpPr>
        <p:grpSpPr>
          <a:xfrm>
            <a:off x="2385721" y="1573491"/>
            <a:ext cx="7290605" cy="1325542"/>
            <a:chOff x="2385721" y="1573491"/>
            <a:chExt cx="7290605" cy="1325542"/>
          </a:xfrm>
        </p:grpSpPr>
        <p:sp>
          <p:nvSpPr>
            <p:cNvPr id="9" name="TextBox 8"/>
            <p:cNvSpPr txBox="1"/>
            <p:nvPr/>
          </p:nvSpPr>
          <p:spPr>
            <a:xfrm>
              <a:off x="7323438" y="1573491"/>
              <a:ext cx="2352888" cy="369332"/>
            </a:xfrm>
            <a:prstGeom prst="rect">
              <a:avLst/>
            </a:prstGeom>
            <a:noFill/>
          </p:spPr>
          <p:txBody>
            <a:bodyPr wrap="none" rtlCol="0">
              <a:spAutoFit/>
            </a:bodyPr>
            <a:lstStyle/>
            <a:p>
              <a:r>
                <a:rPr lang="en-US" altLang="ko-KR" dirty="0">
                  <a:solidFill>
                    <a:srgbClr val="00B0F0"/>
                  </a:solidFill>
                </a:rPr>
                <a:t>3: vertical dimension</a:t>
              </a:r>
              <a:endParaRPr lang="ko-KR" altLang="en-US" dirty="0"/>
            </a:p>
          </p:txBody>
        </p:sp>
        <p:cxnSp>
          <p:nvCxnSpPr>
            <p:cNvPr id="21" name="직선 화살표 연결선 20"/>
            <p:cNvCxnSpPr/>
            <p:nvPr/>
          </p:nvCxnSpPr>
          <p:spPr>
            <a:xfrm flipV="1">
              <a:off x="4461746" y="1775896"/>
              <a:ext cx="2861692" cy="1123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flipV="1">
              <a:off x="2385721" y="1726167"/>
              <a:ext cx="4807300" cy="192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96937" y="4452731"/>
            <a:ext cx="311304" cy="369332"/>
          </a:xfrm>
          <a:prstGeom prst="rect">
            <a:avLst/>
          </a:prstGeom>
          <a:noFill/>
        </p:spPr>
        <p:txBody>
          <a:bodyPr wrap="none" rtlCol="0">
            <a:spAutoFit/>
          </a:bodyPr>
          <a:lstStyle/>
          <a:p>
            <a:r>
              <a:rPr lang="en-US" altLang="ko-KR" dirty="0">
                <a:latin typeface="Calibri" panose="020F0502020204030204" pitchFamily="34" charset="0"/>
              </a:rPr>
              <a:t>3</a:t>
            </a:r>
            <a:endParaRPr lang="ko-KR" altLang="en-US" dirty="0">
              <a:latin typeface="Calibri" panose="020F0502020204030204" pitchFamily="34" charset="0"/>
            </a:endParaRPr>
          </a:p>
        </p:txBody>
      </p:sp>
      <p:sp>
        <p:nvSpPr>
          <p:cNvPr id="26" name="TextBox 25"/>
          <p:cNvSpPr txBox="1"/>
          <p:nvPr/>
        </p:nvSpPr>
        <p:spPr>
          <a:xfrm>
            <a:off x="744419" y="3700505"/>
            <a:ext cx="311304" cy="369332"/>
          </a:xfrm>
          <a:prstGeom prst="rect">
            <a:avLst/>
          </a:prstGeom>
          <a:noFill/>
        </p:spPr>
        <p:txBody>
          <a:bodyPr wrap="none" rtlCol="0">
            <a:spAutoFit/>
          </a:bodyPr>
          <a:lstStyle/>
          <a:p>
            <a:r>
              <a:rPr lang="en-US" altLang="ko-KR" dirty="0">
                <a:latin typeface="Calibri" panose="020F0502020204030204" pitchFamily="34" charset="0"/>
              </a:rPr>
              <a:t>3</a:t>
            </a:r>
            <a:endParaRPr lang="ko-KR" altLang="en-US" dirty="0">
              <a:latin typeface="Calibri" panose="020F0502020204030204" pitchFamily="34" charset="0"/>
            </a:endParaRPr>
          </a:p>
        </p:txBody>
      </p:sp>
      <p:sp>
        <p:nvSpPr>
          <p:cNvPr id="27" name="TextBox 26"/>
          <p:cNvSpPr txBox="1"/>
          <p:nvPr/>
        </p:nvSpPr>
        <p:spPr>
          <a:xfrm>
            <a:off x="1055723" y="5306858"/>
            <a:ext cx="311304" cy="369332"/>
          </a:xfrm>
          <a:prstGeom prst="rect">
            <a:avLst/>
          </a:prstGeom>
          <a:noFill/>
        </p:spPr>
        <p:txBody>
          <a:bodyPr wrap="none" rtlCol="0">
            <a:spAutoFit/>
          </a:bodyPr>
          <a:lstStyle/>
          <a:p>
            <a:r>
              <a:rPr lang="en-US" altLang="ko-KR" dirty="0">
                <a:solidFill>
                  <a:srgbClr val="00B0F0"/>
                </a:solidFill>
                <a:latin typeface="Calibri" panose="020F0502020204030204" pitchFamily="34" charset="0"/>
              </a:rPr>
              <a:t>3</a:t>
            </a:r>
            <a:endParaRPr lang="ko-KR" altLang="en-US" dirty="0">
              <a:solidFill>
                <a:srgbClr val="00B0F0"/>
              </a:solidFill>
              <a:latin typeface="Calibri" panose="020F0502020204030204" pitchFamily="34" charset="0"/>
            </a:endParaRPr>
          </a:p>
        </p:txBody>
      </p:sp>
      <p:sp>
        <p:nvSpPr>
          <p:cNvPr id="28" name="TextBox 27"/>
          <p:cNvSpPr txBox="1"/>
          <p:nvPr/>
        </p:nvSpPr>
        <p:spPr>
          <a:xfrm>
            <a:off x="2823785" y="5375568"/>
            <a:ext cx="311304" cy="369332"/>
          </a:xfrm>
          <a:prstGeom prst="rect">
            <a:avLst/>
          </a:prstGeom>
          <a:noFill/>
        </p:spPr>
        <p:txBody>
          <a:bodyPr wrap="none" rtlCol="0">
            <a:spAutoFit/>
          </a:bodyPr>
          <a:lstStyle/>
          <a:p>
            <a:r>
              <a:rPr lang="en-US" altLang="ko-KR" dirty="0">
                <a:solidFill>
                  <a:srgbClr val="7030A0"/>
                </a:solidFill>
                <a:latin typeface="Calibri" panose="020F0502020204030204" pitchFamily="34" charset="0"/>
              </a:rPr>
              <a:t>2</a:t>
            </a:r>
            <a:endParaRPr lang="ko-KR" altLang="en-US" dirty="0">
              <a:solidFill>
                <a:srgbClr val="7030A0"/>
              </a:solidFill>
              <a:latin typeface="Calibri" panose="020F0502020204030204" pitchFamily="34" charset="0"/>
            </a:endParaRPr>
          </a:p>
        </p:txBody>
      </p:sp>
      <p:sp>
        <p:nvSpPr>
          <p:cNvPr id="29" name="TextBox 28"/>
          <p:cNvSpPr txBox="1"/>
          <p:nvPr/>
        </p:nvSpPr>
        <p:spPr>
          <a:xfrm>
            <a:off x="2323937" y="4749876"/>
            <a:ext cx="311304" cy="369332"/>
          </a:xfrm>
          <a:prstGeom prst="rect">
            <a:avLst/>
          </a:prstGeom>
          <a:noFill/>
        </p:spPr>
        <p:txBody>
          <a:bodyPr wrap="none" rtlCol="0">
            <a:spAutoFit/>
          </a:bodyPr>
          <a:lstStyle/>
          <a:p>
            <a:r>
              <a:rPr lang="en-US" altLang="ko-KR" dirty="0">
                <a:solidFill>
                  <a:schemeClr val="accent6">
                    <a:lumMod val="75000"/>
                  </a:schemeClr>
                </a:solidFill>
                <a:latin typeface="Calibri" panose="020F0502020204030204" pitchFamily="34" charset="0"/>
              </a:rPr>
              <a:t>2</a:t>
            </a:r>
            <a:endParaRPr lang="ko-KR" altLang="en-US" dirty="0">
              <a:solidFill>
                <a:schemeClr val="accent6">
                  <a:lumMod val="75000"/>
                </a:schemeClr>
              </a:solidFill>
              <a:latin typeface="Calibri" panose="020F0502020204030204" pitchFamily="34" charset="0"/>
            </a:endParaRPr>
          </a:p>
        </p:txBody>
      </p:sp>
      <p:sp>
        <p:nvSpPr>
          <p:cNvPr id="30" name="TextBox 29"/>
          <p:cNvSpPr txBox="1"/>
          <p:nvPr/>
        </p:nvSpPr>
        <p:spPr>
          <a:xfrm>
            <a:off x="1918765" y="5190902"/>
            <a:ext cx="311304" cy="369332"/>
          </a:xfrm>
          <a:prstGeom prst="rect">
            <a:avLst/>
          </a:prstGeom>
          <a:noFill/>
        </p:spPr>
        <p:txBody>
          <a:bodyPr wrap="none" rtlCol="0">
            <a:spAutoFit/>
          </a:bodyPr>
          <a:lstStyle/>
          <a:p>
            <a:r>
              <a:rPr lang="en-US" altLang="ko-KR" dirty="0">
                <a:solidFill>
                  <a:schemeClr val="accent6">
                    <a:lumMod val="75000"/>
                  </a:schemeClr>
                </a:solidFill>
                <a:latin typeface="Calibri" panose="020F0502020204030204" pitchFamily="34" charset="0"/>
              </a:rPr>
              <a:t>2</a:t>
            </a:r>
            <a:endParaRPr lang="ko-KR" altLang="en-US" dirty="0">
              <a:solidFill>
                <a:schemeClr val="accent6">
                  <a:lumMod val="75000"/>
                </a:schemeClr>
              </a:solidFill>
              <a:latin typeface="Calibri" panose="020F0502020204030204" pitchFamily="34" charset="0"/>
            </a:endParaRPr>
          </a:p>
        </p:txBody>
      </p:sp>
      <p:sp>
        <p:nvSpPr>
          <p:cNvPr id="31" name="TextBox 30"/>
          <p:cNvSpPr txBox="1"/>
          <p:nvPr/>
        </p:nvSpPr>
        <p:spPr>
          <a:xfrm>
            <a:off x="556845" y="4827742"/>
            <a:ext cx="284052" cy="307777"/>
          </a:xfrm>
          <a:prstGeom prst="rect">
            <a:avLst/>
          </a:prstGeom>
          <a:noFill/>
        </p:spPr>
        <p:txBody>
          <a:bodyPr wrap="none" rtlCol="0">
            <a:spAutoFit/>
          </a:bodyPr>
          <a:lstStyle/>
          <a:p>
            <a:r>
              <a:rPr lang="en-US" altLang="ko-KR" sz="1400" dirty="0">
                <a:solidFill>
                  <a:srgbClr val="FF0000"/>
                </a:solidFill>
                <a:latin typeface="Calibri" panose="020F0502020204030204" pitchFamily="34" charset="0"/>
              </a:rPr>
              <a:t>2</a:t>
            </a:r>
            <a:endParaRPr lang="ko-KR" altLang="en-US" sz="1400" dirty="0">
              <a:solidFill>
                <a:srgbClr val="FF0000"/>
              </a:solidFill>
              <a:latin typeface="Calibri" panose="020F0502020204030204" pitchFamily="34" charset="0"/>
            </a:endParaRPr>
          </a:p>
        </p:txBody>
      </p:sp>
      <p:sp>
        <p:nvSpPr>
          <p:cNvPr id="32" name="TextBox 31"/>
          <p:cNvSpPr txBox="1"/>
          <p:nvPr/>
        </p:nvSpPr>
        <p:spPr>
          <a:xfrm>
            <a:off x="709245" y="4667763"/>
            <a:ext cx="284052" cy="307777"/>
          </a:xfrm>
          <a:prstGeom prst="rect">
            <a:avLst/>
          </a:prstGeom>
          <a:noFill/>
        </p:spPr>
        <p:txBody>
          <a:bodyPr wrap="none" rtlCol="0">
            <a:spAutoFit/>
          </a:bodyPr>
          <a:lstStyle/>
          <a:p>
            <a:r>
              <a:rPr lang="en-US" altLang="ko-KR" sz="1400" dirty="0">
                <a:solidFill>
                  <a:srgbClr val="FF0000"/>
                </a:solidFill>
                <a:latin typeface="Calibri" panose="020F0502020204030204" pitchFamily="34" charset="0"/>
              </a:rPr>
              <a:t>2</a:t>
            </a:r>
            <a:endParaRPr lang="ko-KR" altLang="en-US" sz="1400" dirty="0">
              <a:solidFill>
                <a:srgbClr val="FF0000"/>
              </a:solidFill>
              <a:latin typeface="Calibri" panose="020F0502020204030204" pitchFamily="34" charset="0"/>
            </a:endParaRPr>
          </a:p>
        </p:txBody>
      </p:sp>
      <p:grpSp>
        <p:nvGrpSpPr>
          <p:cNvPr id="38" name="그룹 37"/>
          <p:cNvGrpSpPr/>
          <p:nvPr/>
        </p:nvGrpSpPr>
        <p:grpSpPr>
          <a:xfrm>
            <a:off x="5892592" y="2048294"/>
            <a:ext cx="3625162" cy="711841"/>
            <a:chOff x="5892592" y="2048294"/>
            <a:chExt cx="3625162" cy="711841"/>
          </a:xfrm>
        </p:grpSpPr>
        <p:sp>
          <p:nvSpPr>
            <p:cNvPr id="22" name="모서리가 둥근 직사각형 21"/>
            <p:cNvSpPr/>
            <p:nvPr/>
          </p:nvSpPr>
          <p:spPr>
            <a:xfrm>
              <a:off x="5892592" y="2050198"/>
              <a:ext cx="923594" cy="709937"/>
            </a:xfrm>
            <a:prstGeom prst="roundRect">
              <a:avLst/>
            </a:prstGeom>
            <a:noFill/>
            <a:ln w="381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모서리가 둥근 직사각형 34"/>
            <p:cNvSpPr/>
            <p:nvPr/>
          </p:nvSpPr>
          <p:spPr>
            <a:xfrm>
              <a:off x="7226340" y="2049244"/>
              <a:ext cx="923594" cy="709937"/>
            </a:xfrm>
            <a:prstGeom prst="roundRect">
              <a:avLst/>
            </a:prstGeom>
            <a:noFill/>
            <a:ln w="381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모서리가 둥근 직사각형 35"/>
            <p:cNvSpPr/>
            <p:nvPr/>
          </p:nvSpPr>
          <p:spPr>
            <a:xfrm>
              <a:off x="8594160" y="2048294"/>
              <a:ext cx="923594" cy="709937"/>
            </a:xfrm>
            <a:prstGeom prst="roundRect">
              <a:avLst/>
            </a:prstGeom>
            <a:noFill/>
            <a:ln w="381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9" name="그룹 18"/>
          <p:cNvGrpSpPr/>
          <p:nvPr/>
        </p:nvGrpSpPr>
        <p:grpSpPr>
          <a:xfrm>
            <a:off x="5494245" y="1997280"/>
            <a:ext cx="3630839" cy="727925"/>
            <a:chOff x="5494245" y="1997280"/>
            <a:chExt cx="3630839" cy="727925"/>
          </a:xfrm>
        </p:grpSpPr>
        <p:sp>
          <p:nvSpPr>
            <p:cNvPr id="16" name="모서리가 둥근 직사각형 15"/>
            <p:cNvSpPr/>
            <p:nvPr/>
          </p:nvSpPr>
          <p:spPr>
            <a:xfrm>
              <a:off x="5494245" y="2004865"/>
              <a:ext cx="923594" cy="709937"/>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모서리가 둥근 직사각형 32"/>
            <p:cNvSpPr/>
            <p:nvPr/>
          </p:nvSpPr>
          <p:spPr>
            <a:xfrm>
              <a:off x="6839345" y="2015268"/>
              <a:ext cx="923594" cy="709937"/>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모서리가 둥근 직사각형 33"/>
            <p:cNvSpPr/>
            <p:nvPr/>
          </p:nvSpPr>
          <p:spPr>
            <a:xfrm>
              <a:off x="8201490" y="1997280"/>
              <a:ext cx="923594" cy="709937"/>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모서리가 둥근 직사각형 19"/>
          <p:cNvSpPr/>
          <p:nvPr/>
        </p:nvSpPr>
        <p:spPr>
          <a:xfrm>
            <a:off x="9990351" y="2010544"/>
            <a:ext cx="533768" cy="3555369"/>
          </a:xfrm>
          <a:prstGeom prst="round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모서리가 둥근 직사각형 22"/>
          <p:cNvSpPr/>
          <p:nvPr/>
        </p:nvSpPr>
        <p:spPr>
          <a:xfrm>
            <a:off x="10420310" y="2004865"/>
            <a:ext cx="533768" cy="3555369"/>
          </a:xfrm>
          <a:prstGeom prst="roundRect">
            <a:avLst/>
          </a:prstGeom>
          <a:noFill/>
          <a:ln w="381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3278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Convolution on GPU</a:t>
            </a:r>
            <a:endParaRPr lang="ko-KR" altLang="en-US" dirty="0"/>
          </a:p>
        </p:txBody>
      </p:sp>
      <p:sp>
        <p:nvSpPr>
          <p:cNvPr id="3" name="내용 개체 틀 2"/>
          <p:cNvSpPr>
            <a:spLocks noGrp="1"/>
          </p:cNvSpPr>
          <p:nvPr>
            <p:ph idx="1"/>
          </p:nvPr>
        </p:nvSpPr>
        <p:spPr>
          <a:xfrm>
            <a:off x="838200" y="1825624"/>
            <a:ext cx="10515600" cy="4791075"/>
          </a:xfrm>
        </p:spPr>
        <p:txBody>
          <a:bodyPr/>
          <a:lstStyle/>
          <a:p>
            <a:r>
              <a:rPr lang="en-US" altLang="ko-KR" dirty="0" err="1"/>
              <a:t>cuBLAS</a:t>
            </a:r>
            <a:endParaRPr lang="en-US" altLang="ko-KR" dirty="0"/>
          </a:p>
          <a:p>
            <a:pPr lvl="1"/>
            <a:r>
              <a:rPr lang="en-US" altLang="ko-KR" dirty="0"/>
              <a:t>Matrix-Matrix multiplication (GEMM)</a:t>
            </a:r>
          </a:p>
          <a:p>
            <a:pPr lvl="2"/>
            <a:r>
              <a:rPr lang="en-US" altLang="ko-KR" dirty="0"/>
              <a:t>Problem in data duplication of input</a:t>
            </a:r>
          </a:p>
          <a:p>
            <a:pPr lvl="1"/>
            <a:r>
              <a:rPr lang="en-US" altLang="ko-KR" dirty="0"/>
              <a:t>Matrix-Vector multiplication (GEMV)</a:t>
            </a:r>
          </a:p>
          <a:p>
            <a:endParaRPr lang="en-US" altLang="ko-KR" dirty="0"/>
          </a:p>
          <a:p>
            <a:r>
              <a:rPr lang="en-US" altLang="ko-KR" dirty="0" err="1"/>
              <a:t>cuDNN</a:t>
            </a:r>
            <a:endParaRPr lang="en-US" altLang="ko-KR" dirty="0"/>
          </a:p>
          <a:p>
            <a:pPr lvl="1"/>
            <a:r>
              <a:rPr lang="en-US" altLang="ko-KR" dirty="0"/>
              <a:t>V4</a:t>
            </a:r>
          </a:p>
          <a:p>
            <a:pPr lvl="2"/>
            <a:r>
              <a:rPr lang="en-US" altLang="ko-KR" dirty="0"/>
              <a:t>Focuses on avoiding duplication of input data in main memory</a:t>
            </a:r>
          </a:p>
          <a:p>
            <a:pPr lvl="1"/>
            <a:r>
              <a:rPr lang="en-US" altLang="ko-KR" dirty="0"/>
              <a:t>V5</a:t>
            </a:r>
          </a:p>
          <a:p>
            <a:pPr lvl="2"/>
            <a:r>
              <a:rPr lang="en-US" altLang="ko-KR" dirty="0" err="1"/>
              <a:t>Winograd</a:t>
            </a:r>
            <a:r>
              <a:rPr lang="en-US" altLang="ko-KR" dirty="0"/>
              <a:t> convolution is added especially for 3x3 convolution</a:t>
            </a:r>
          </a:p>
          <a:p>
            <a:endParaRPr lang="en-US" altLang="ko-KR" dirty="0"/>
          </a:p>
          <a:p>
            <a:endParaRPr lang="ko-KR" altLang="en-US" dirty="0"/>
          </a:p>
        </p:txBody>
      </p:sp>
      <p:pic>
        <p:nvPicPr>
          <p:cNvPr id="4" name="그림 3"/>
          <p:cNvPicPr>
            <a:picLocks noChangeAspect="1"/>
          </p:cNvPicPr>
          <p:nvPr/>
        </p:nvPicPr>
        <p:blipFill>
          <a:blip r:embed="rId3"/>
          <a:stretch>
            <a:fillRect/>
          </a:stretch>
        </p:blipFill>
        <p:spPr>
          <a:xfrm>
            <a:off x="6746334" y="630386"/>
            <a:ext cx="5063930" cy="4038076"/>
          </a:xfrm>
          <a:prstGeom prst="rect">
            <a:avLst/>
          </a:prstGeom>
        </p:spPr>
      </p:pic>
      <p:sp>
        <p:nvSpPr>
          <p:cNvPr id="6" name="직사각형 5"/>
          <p:cNvSpPr/>
          <p:nvPr/>
        </p:nvSpPr>
        <p:spPr>
          <a:xfrm rot="1960924">
            <a:off x="10265914" y="2052367"/>
            <a:ext cx="1564257" cy="29329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rot="1960924">
            <a:off x="10265912" y="1148291"/>
            <a:ext cx="1564257" cy="29329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rot="1960924">
            <a:off x="10265913" y="2991468"/>
            <a:ext cx="1564257" cy="29329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97669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Lecture Agenda</a:t>
            </a:r>
            <a:endParaRPr lang="ko-KR" altLang="en-US" dirty="0"/>
          </a:p>
        </p:txBody>
      </p:sp>
      <p:sp>
        <p:nvSpPr>
          <p:cNvPr id="3" name="내용 개체 틀 2"/>
          <p:cNvSpPr>
            <a:spLocks noGrp="1"/>
          </p:cNvSpPr>
          <p:nvPr>
            <p:ph idx="1"/>
          </p:nvPr>
        </p:nvSpPr>
        <p:spPr>
          <a:xfrm>
            <a:off x="838200" y="1825625"/>
            <a:ext cx="10515600" cy="4839870"/>
          </a:xfrm>
        </p:spPr>
        <p:txBody>
          <a:bodyPr>
            <a:normAutofit/>
          </a:bodyPr>
          <a:lstStyle/>
          <a:p>
            <a:r>
              <a:rPr lang="en-US" altLang="ko-KR" dirty="0"/>
              <a:t>Introduction</a:t>
            </a:r>
          </a:p>
          <a:p>
            <a:pPr lvl="1"/>
            <a:r>
              <a:rPr lang="en-US" altLang="ko-KR" dirty="0"/>
              <a:t>What happens in human primary visual cortex (V1)?</a:t>
            </a:r>
          </a:p>
          <a:p>
            <a:r>
              <a:rPr lang="en-US" altLang="ko-KR" dirty="0"/>
              <a:t>Basics of neural network</a:t>
            </a:r>
          </a:p>
          <a:p>
            <a:pPr lvl="1"/>
            <a:r>
              <a:rPr lang="en-US" altLang="ko-KR" dirty="0"/>
              <a:t>Multi-layer perceptron (MLP)</a:t>
            </a:r>
          </a:p>
          <a:p>
            <a:pPr lvl="1"/>
            <a:r>
              <a:rPr lang="en-US" altLang="ko-KR" dirty="0"/>
              <a:t>Convolution</a:t>
            </a:r>
          </a:p>
          <a:p>
            <a:r>
              <a:rPr lang="en-US" altLang="ko-KR" dirty="0">
                <a:solidFill>
                  <a:srgbClr val="0070C0"/>
                </a:solidFill>
              </a:rPr>
              <a:t>Recent hardware designs for neural networks</a:t>
            </a:r>
          </a:p>
          <a:p>
            <a:pPr lvl="1"/>
            <a:r>
              <a:rPr lang="en-US" altLang="ko-KR" dirty="0"/>
              <a:t>Google, Microsoft, NVIDIA</a:t>
            </a:r>
          </a:p>
          <a:p>
            <a:r>
              <a:rPr lang="en-US" altLang="ko-KR" dirty="0"/>
              <a:t>Our project</a:t>
            </a:r>
          </a:p>
          <a:p>
            <a:pPr lvl="1"/>
            <a:r>
              <a:rPr lang="en-US" altLang="ko-KR" dirty="0"/>
              <a:t>FPGA-based matrix multiplication for MLP and CNN</a:t>
            </a:r>
          </a:p>
          <a:p>
            <a:pPr lvl="1"/>
            <a:endParaRPr lang="en-US" altLang="ko-KR" dirty="0"/>
          </a:p>
        </p:txBody>
      </p:sp>
    </p:spTree>
    <p:extLst>
      <p:ext uri="{BB962C8B-B14F-4D97-AF65-F5344CB8AC3E}">
        <p14:creationId xmlns:p14="http://schemas.microsoft.com/office/powerpoint/2010/main" val="2480561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620903"/>
          </a:xfrm>
        </p:spPr>
        <p:txBody>
          <a:bodyPr>
            <a:normAutofit fontScale="90000"/>
          </a:bodyPr>
          <a:lstStyle/>
          <a:p>
            <a:r>
              <a:rPr lang="en-US" altLang="ko-KR" dirty="0"/>
              <a:t>Google TPU (ISCA 2017)</a:t>
            </a:r>
            <a:endParaRPr lang="ko-KR" altLang="en-US" dirty="0"/>
          </a:p>
        </p:txBody>
      </p:sp>
      <p:pic>
        <p:nvPicPr>
          <p:cNvPr id="4" name="그림 3"/>
          <p:cNvPicPr>
            <a:picLocks noChangeAspect="1"/>
          </p:cNvPicPr>
          <p:nvPr/>
        </p:nvPicPr>
        <p:blipFill>
          <a:blip r:embed="rId3"/>
          <a:stretch>
            <a:fillRect/>
          </a:stretch>
        </p:blipFill>
        <p:spPr>
          <a:xfrm>
            <a:off x="1970212" y="3530561"/>
            <a:ext cx="4585544" cy="3211737"/>
          </a:xfrm>
          <a:prstGeom prst="rect">
            <a:avLst/>
          </a:prstGeom>
        </p:spPr>
      </p:pic>
      <p:pic>
        <p:nvPicPr>
          <p:cNvPr id="5" name="그림 4"/>
          <p:cNvPicPr>
            <a:picLocks noChangeAspect="1"/>
          </p:cNvPicPr>
          <p:nvPr/>
        </p:nvPicPr>
        <p:blipFill>
          <a:blip r:embed="rId4"/>
          <a:stretch>
            <a:fillRect/>
          </a:stretch>
        </p:blipFill>
        <p:spPr>
          <a:xfrm>
            <a:off x="7010772" y="3812282"/>
            <a:ext cx="3384376" cy="2665235"/>
          </a:xfrm>
          <a:prstGeom prst="rect">
            <a:avLst/>
          </a:prstGeom>
        </p:spPr>
      </p:pic>
      <p:pic>
        <p:nvPicPr>
          <p:cNvPr id="6" name="내용 개체 틀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3928" y="986028"/>
            <a:ext cx="3309962" cy="2544533"/>
          </a:xfrm>
          <a:prstGeom prst="rect">
            <a:avLst/>
          </a:prstGeom>
        </p:spPr>
      </p:pic>
      <p:pic>
        <p:nvPicPr>
          <p:cNvPr id="7" name="그림 6"/>
          <p:cNvPicPr>
            <a:picLocks noChangeAspect="1"/>
          </p:cNvPicPr>
          <p:nvPr/>
        </p:nvPicPr>
        <p:blipFill>
          <a:blip r:embed="rId6"/>
          <a:stretch>
            <a:fillRect/>
          </a:stretch>
        </p:blipFill>
        <p:spPr>
          <a:xfrm>
            <a:off x="1970212" y="1219994"/>
            <a:ext cx="4851392" cy="1906547"/>
          </a:xfrm>
          <a:prstGeom prst="rect">
            <a:avLst/>
          </a:prstGeom>
        </p:spPr>
      </p:pic>
    </p:spTree>
    <p:extLst>
      <p:ext uri="{BB962C8B-B14F-4D97-AF65-F5344CB8AC3E}">
        <p14:creationId xmlns:p14="http://schemas.microsoft.com/office/powerpoint/2010/main" val="2186434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Microsoft Catapult: FPGA for Deep Learning</a:t>
            </a:r>
            <a:endParaRPr lang="ko-KR" altLang="en-US" dirty="0"/>
          </a:p>
        </p:txBody>
      </p:sp>
      <p:sp>
        <p:nvSpPr>
          <p:cNvPr id="3" name="내용 개체 틀 2"/>
          <p:cNvSpPr>
            <a:spLocks noGrp="1"/>
          </p:cNvSpPr>
          <p:nvPr>
            <p:ph idx="1"/>
          </p:nvPr>
        </p:nvSpPr>
        <p:spPr/>
        <p:txBody>
          <a:bodyPr/>
          <a:lstStyle/>
          <a:p>
            <a:r>
              <a:rPr lang="en-US" altLang="ko-KR" dirty="0"/>
              <a:t>Bing search engine runs on FPGA-based server </a:t>
            </a:r>
          </a:p>
          <a:p>
            <a:endParaRPr lang="ko-KR" altLang="en-US" dirty="0"/>
          </a:p>
        </p:txBody>
      </p:sp>
      <p:pic>
        <p:nvPicPr>
          <p:cNvPr id="5" name="그림 4"/>
          <p:cNvPicPr>
            <a:picLocks noChangeAspect="1"/>
          </p:cNvPicPr>
          <p:nvPr/>
        </p:nvPicPr>
        <p:blipFill>
          <a:blip r:embed="rId4"/>
          <a:stretch>
            <a:fillRect/>
          </a:stretch>
        </p:blipFill>
        <p:spPr>
          <a:xfrm>
            <a:off x="1009649" y="3694183"/>
            <a:ext cx="6934200" cy="1625148"/>
          </a:xfrm>
          <a:prstGeom prst="rect">
            <a:avLst/>
          </a:prstGeom>
        </p:spPr>
      </p:pic>
      <p:pic>
        <p:nvPicPr>
          <p:cNvPr id="6" name="그림 5"/>
          <p:cNvPicPr>
            <a:picLocks noChangeAspect="1"/>
          </p:cNvPicPr>
          <p:nvPr/>
        </p:nvPicPr>
        <p:blipFill>
          <a:blip r:embed="rId5"/>
          <a:stretch>
            <a:fillRect/>
          </a:stretch>
        </p:blipFill>
        <p:spPr>
          <a:xfrm>
            <a:off x="1009649" y="5469976"/>
            <a:ext cx="6934200" cy="1135803"/>
          </a:xfrm>
          <a:prstGeom prst="rect">
            <a:avLst/>
          </a:prstGeom>
        </p:spPr>
      </p:pic>
      <p:graphicFrame>
        <p:nvGraphicFramePr>
          <p:cNvPr id="7" name="개체 6"/>
          <p:cNvGraphicFramePr>
            <a:graphicFrameLocks noChangeAspect="1"/>
          </p:cNvGraphicFramePr>
          <p:nvPr/>
        </p:nvGraphicFramePr>
        <p:xfrm>
          <a:off x="2994025" y="2789238"/>
          <a:ext cx="3143250" cy="438150"/>
        </p:xfrm>
        <a:graphic>
          <a:graphicData uri="http://schemas.openxmlformats.org/presentationml/2006/ole">
            <mc:AlternateContent xmlns:mc="http://schemas.openxmlformats.org/markup-compatibility/2006">
              <mc:Choice xmlns:v="urn:schemas-microsoft-com:vml" Requires="v">
                <p:oleObj spid="_x0000_s3205" name="포장기 셸 개체" showAsIcon="1" r:id="rId6" imgW="2010960" imgH="280440" progId="Package">
                  <p:embed/>
                </p:oleObj>
              </mc:Choice>
              <mc:Fallback>
                <p:oleObj name="포장기 셸 개체" showAsIcon="1" r:id="rId6" imgW="2010960" imgH="280440" progId="Package">
                  <p:embed/>
                  <p:pic>
                    <p:nvPicPr>
                      <p:cNvPr id="0" name=""/>
                      <p:cNvPicPr/>
                      <p:nvPr/>
                    </p:nvPicPr>
                    <p:blipFill>
                      <a:blip r:embed="rId7"/>
                      <a:stretch>
                        <a:fillRect/>
                      </a:stretch>
                    </p:blipFill>
                    <p:spPr>
                      <a:xfrm>
                        <a:off x="2994025" y="2789238"/>
                        <a:ext cx="3143250" cy="438150"/>
                      </a:xfrm>
                      <a:prstGeom prst="rect">
                        <a:avLst/>
                      </a:prstGeom>
                    </p:spPr>
                  </p:pic>
                </p:oleObj>
              </mc:Fallback>
            </mc:AlternateContent>
          </a:graphicData>
        </a:graphic>
      </p:graphicFrame>
      <p:pic>
        <p:nvPicPr>
          <p:cNvPr id="8" name="그림 7"/>
          <p:cNvPicPr>
            <a:picLocks noChangeAspect="1"/>
          </p:cNvPicPr>
          <p:nvPr/>
        </p:nvPicPr>
        <p:blipFill>
          <a:blip r:embed="rId8"/>
          <a:stretch>
            <a:fillRect/>
          </a:stretch>
        </p:blipFill>
        <p:spPr>
          <a:xfrm>
            <a:off x="8291587" y="1690688"/>
            <a:ext cx="3676575" cy="4752974"/>
          </a:xfrm>
          <a:prstGeom prst="rect">
            <a:avLst/>
          </a:prstGeom>
        </p:spPr>
      </p:pic>
    </p:spTree>
    <p:extLst>
      <p:ext uri="{BB962C8B-B14F-4D97-AF65-F5344CB8AC3E}">
        <p14:creationId xmlns:p14="http://schemas.microsoft.com/office/powerpoint/2010/main" val="3430986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NVIDIA Volta GPU</a:t>
            </a:r>
            <a:endParaRPr lang="ko-KR" altLang="en-US" dirty="0"/>
          </a:p>
        </p:txBody>
      </p:sp>
      <p:pic>
        <p:nvPicPr>
          <p:cNvPr id="4" name="내용 개체 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440" y="3367706"/>
            <a:ext cx="4821944" cy="3192968"/>
          </a:xfrm>
        </p:spPr>
      </p:pic>
      <p:sp>
        <p:nvSpPr>
          <p:cNvPr id="5" name="내용 개체 틀 2"/>
          <p:cNvSpPr txBox="1">
            <a:spLocks/>
          </p:cNvSpPr>
          <p:nvPr/>
        </p:nvSpPr>
        <p:spPr>
          <a:xfrm>
            <a:off x="838200" y="1825625"/>
            <a:ext cx="10785389" cy="4351338"/>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Volta GPU, e.g., V100</a:t>
            </a:r>
          </a:p>
          <a:p>
            <a:pPr lvl="1"/>
            <a:r>
              <a:rPr lang="en-US" altLang="ko-KR" dirty="0"/>
              <a:t>2~4X faster than Pascal GPU, e.g., P100 for </a:t>
            </a:r>
            <a:r>
              <a:rPr lang="en-US" altLang="ko-KR" dirty="0" err="1"/>
              <a:t>ResNet</a:t>
            </a:r>
            <a:endParaRPr lang="en-US" altLang="ko-KR" dirty="0"/>
          </a:p>
          <a:p>
            <a:pPr lvl="1"/>
            <a:r>
              <a:rPr lang="en-US" altLang="ko-KR" dirty="0"/>
              <a:t>Mainly due to Tensor core</a:t>
            </a:r>
            <a:endParaRPr lang="ko-KR" altLang="en-US" dirty="0"/>
          </a:p>
        </p:txBody>
      </p:sp>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4762" y="3616481"/>
            <a:ext cx="6926937" cy="2695419"/>
          </a:xfrm>
          <a:prstGeom prst="rect">
            <a:avLst/>
          </a:prstGeom>
        </p:spPr>
      </p:pic>
      <p:sp>
        <p:nvSpPr>
          <p:cNvPr id="7" name="TextBox 6"/>
          <p:cNvSpPr txBox="1"/>
          <p:nvPr/>
        </p:nvSpPr>
        <p:spPr>
          <a:xfrm>
            <a:off x="6702099" y="-4207"/>
            <a:ext cx="5489901" cy="369332"/>
          </a:xfrm>
          <a:prstGeom prst="rect">
            <a:avLst/>
          </a:prstGeom>
          <a:noFill/>
        </p:spPr>
        <p:txBody>
          <a:bodyPr wrap="none" rtlCol="0">
            <a:spAutoFit/>
          </a:bodyPr>
          <a:lstStyle/>
          <a:p>
            <a:r>
              <a:rPr lang="en-US" altLang="ko-KR" dirty="0">
                <a:latin typeface="Calibri" panose="020F0502020204030204" pitchFamily="34" charset="0"/>
              </a:rPr>
              <a:t>[https://devblogs.nvidia.com/parallelforall/inside-volta/]</a:t>
            </a:r>
            <a:endParaRPr lang="ko-KR" altLang="en-US" dirty="0">
              <a:latin typeface="Calibri" panose="020F0502020204030204" pitchFamily="34" charset="0"/>
            </a:endParaRPr>
          </a:p>
        </p:txBody>
      </p:sp>
    </p:spTree>
    <p:extLst>
      <p:ext uri="{BB962C8B-B14F-4D97-AF65-F5344CB8AC3E}">
        <p14:creationId xmlns:p14="http://schemas.microsoft.com/office/powerpoint/2010/main" val="1787967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Lecture Agenda</a:t>
            </a:r>
            <a:endParaRPr lang="ko-KR" altLang="en-US" dirty="0"/>
          </a:p>
        </p:txBody>
      </p:sp>
      <p:sp>
        <p:nvSpPr>
          <p:cNvPr id="3" name="내용 개체 틀 2"/>
          <p:cNvSpPr>
            <a:spLocks noGrp="1"/>
          </p:cNvSpPr>
          <p:nvPr>
            <p:ph idx="1"/>
          </p:nvPr>
        </p:nvSpPr>
        <p:spPr>
          <a:xfrm>
            <a:off x="838200" y="1825625"/>
            <a:ext cx="10515600" cy="4839870"/>
          </a:xfrm>
        </p:spPr>
        <p:txBody>
          <a:bodyPr>
            <a:normAutofit/>
          </a:bodyPr>
          <a:lstStyle/>
          <a:p>
            <a:r>
              <a:rPr lang="en-US" altLang="ko-KR" dirty="0"/>
              <a:t>Introduction</a:t>
            </a:r>
          </a:p>
          <a:p>
            <a:pPr lvl="1"/>
            <a:r>
              <a:rPr lang="en-US" altLang="ko-KR" dirty="0"/>
              <a:t>What happens in human primary visual cortex (V1)?</a:t>
            </a:r>
          </a:p>
          <a:p>
            <a:r>
              <a:rPr lang="en-US" altLang="ko-KR" dirty="0"/>
              <a:t>Basics of neural network</a:t>
            </a:r>
          </a:p>
          <a:p>
            <a:pPr lvl="1"/>
            <a:r>
              <a:rPr lang="en-US" altLang="ko-KR" dirty="0"/>
              <a:t>Multi-layer perceptron (MLP)</a:t>
            </a:r>
          </a:p>
          <a:p>
            <a:pPr lvl="1"/>
            <a:r>
              <a:rPr lang="en-US" altLang="ko-KR" dirty="0"/>
              <a:t>Convolution</a:t>
            </a:r>
          </a:p>
          <a:p>
            <a:r>
              <a:rPr lang="en-US" altLang="ko-KR" dirty="0"/>
              <a:t>Recent hardware designs for neural networks</a:t>
            </a:r>
          </a:p>
          <a:p>
            <a:pPr lvl="1"/>
            <a:r>
              <a:rPr lang="en-US" altLang="ko-KR" dirty="0"/>
              <a:t>Google, Microsoft, NVIDIA</a:t>
            </a:r>
          </a:p>
          <a:p>
            <a:r>
              <a:rPr lang="en-US" altLang="ko-KR" dirty="0"/>
              <a:t>Our project</a:t>
            </a:r>
          </a:p>
          <a:p>
            <a:pPr lvl="1"/>
            <a:r>
              <a:rPr lang="en-US" altLang="ko-KR" dirty="0"/>
              <a:t>FPGA-based matrix multiplication for MLP and CNN</a:t>
            </a:r>
          </a:p>
          <a:p>
            <a:pPr lvl="1"/>
            <a:endParaRPr lang="en-US" altLang="ko-KR" dirty="0"/>
          </a:p>
        </p:txBody>
      </p:sp>
    </p:spTree>
    <p:extLst>
      <p:ext uri="{BB962C8B-B14F-4D97-AF65-F5344CB8AC3E}">
        <p14:creationId xmlns:p14="http://schemas.microsoft.com/office/powerpoint/2010/main" val="920200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Tensor Core for 4x4 Fused Multiply Add (FMA)</a:t>
            </a:r>
            <a:endParaRPr lang="ko-KR" altLang="en-US" dirty="0"/>
          </a:p>
        </p:txBody>
      </p:sp>
      <p:pic>
        <p:nvPicPr>
          <p:cNvPr id="4" name="내용 개체 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6126" y="1797009"/>
            <a:ext cx="8539747" cy="2118258"/>
          </a:xfr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7390" y="4282784"/>
            <a:ext cx="5983621" cy="2334084"/>
          </a:xfrm>
          <a:prstGeom prst="rect">
            <a:avLst/>
          </a:prstGeom>
        </p:spPr>
      </p:pic>
      <p:sp>
        <p:nvSpPr>
          <p:cNvPr id="6" name="TextBox 5"/>
          <p:cNvSpPr txBox="1"/>
          <p:nvPr/>
        </p:nvSpPr>
        <p:spPr>
          <a:xfrm>
            <a:off x="6702099" y="-4207"/>
            <a:ext cx="5489901" cy="369332"/>
          </a:xfrm>
          <a:prstGeom prst="rect">
            <a:avLst/>
          </a:prstGeom>
          <a:noFill/>
        </p:spPr>
        <p:txBody>
          <a:bodyPr wrap="none" rtlCol="0">
            <a:spAutoFit/>
          </a:bodyPr>
          <a:lstStyle/>
          <a:p>
            <a:r>
              <a:rPr lang="en-US" altLang="ko-KR" dirty="0">
                <a:latin typeface="Calibri" panose="020F0502020204030204" pitchFamily="34" charset="0"/>
              </a:rPr>
              <a:t>[https://devblogs.nvidia.com/parallelforall/inside-volta/]</a:t>
            </a:r>
            <a:endParaRPr lang="ko-KR" altLang="en-US" dirty="0">
              <a:latin typeface="Calibri" panose="020F0502020204030204" pitchFamily="34" charset="0"/>
            </a:endParaRPr>
          </a:p>
        </p:txBody>
      </p:sp>
    </p:spTree>
    <p:extLst>
      <p:ext uri="{BB962C8B-B14F-4D97-AF65-F5344CB8AC3E}">
        <p14:creationId xmlns:p14="http://schemas.microsoft.com/office/powerpoint/2010/main" val="1715501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Data Size in Matrix Multiplication</a:t>
            </a:r>
            <a:endParaRPr lang="ko-KR" altLang="en-US" dirty="0"/>
          </a:p>
        </p:txBody>
      </p:sp>
      <p:sp>
        <p:nvSpPr>
          <p:cNvPr id="3" name="내용 개체 틀 2"/>
          <p:cNvSpPr>
            <a:spLocks noGrp="1"/>
          </p:cNvSpPr>
          <p:nvPr>
            <p:ph idx="1"/>
          </p:nvPr>
        </p:nvSpPr>
        <p:spPr/>
        <p:txBody>
          <a:bodyPr/>
          <a:lstStyle/>
          <a:p>
            <a:r>
              <a:rPr lang="en-US" altLang="ko-KR" dirty="0"/>
              <a:t>Example: 2</a:t>
            </a:r>
            <a:r>
              <a:rPr lang="en-US" altLang="ko-KR" baseline="30000" dirty="0"/>
              <a:t>nd</a:t>
            </a:r>
            <a:r>
              <a:rPr lang="en-US" altLang="ko-KR" dirty="0"/>
              <a:t> convolutional layer on </a:t>
            </a:r>
            <a:r>
              <a:rPr lang="en-US" altLang="ko-KR" dirty="0" err="1"/>
              <a:t>AlexNet</a:t>
            </a:r>
            <a:endParaRPr lang="en-US" altLang="ko-KR" dirty="0"/>
          </a:p>
          <a:p>
            <a:r>
              <a:rPr lang="en-US" altLang="ko-KR" dirty="0"/>
              <a:t>Input size = 55x55x48x4B = 580KB</a:t>
            </a:r>
          </a:p>
          <a:p>
            <a:pPr lvl="1"/>
            <a:r>
              <a:rPr lang="en-US" altLang="ko-KR" dirty="0"/>
              <a:t>Input matrix size = 580KBx5x5 = 14.5MB</a:t>
            </a:r>
          </a:p>
          <a:p>
            <a:r>
              <a:rPr lang="en-US" altLang="ko-KR" dirty="0"/>
              <a:t>Output size = 27x27x128x4B = 387KB</a:t>
            </a:r>
          </a:p>
          <a:p>
            <a:r>
              <a:rPr lang="en-US" altLang="ko-KR" dirty="0"/>
              <a:t>Kernel size = 48x5x5x128x4B = 614KB</a:t>
            </a:r>
            <a:endParaRPr lang="ko-KR" altLang="en-US" dirty="0"/>
          </a:p>
        </p:txBody>
      </p:sp>
      <p:pic>
        <p:nvPicPr>
          <p:cNvPr id="4" name="그림 3"/>
          <p:cNvPicPr>
            <a:picLocks noChangeAspect="1"/>
          </p:cNvPicPr>
          <p:nvPr/>
        </p:nvPicPr>
        <p:blipFill>
          <a:blip r:embed="rId3"/>
          <a:stretch>
            <a:fillRect/>
          </a:stretch>
        </p:blipFill>
        <p:spPr>
          <a:xfrm>
            <a:off x="2593688" y="4399007"/>
            <a:ext cx="6997713" cy="2251438"/>
          </a:xfrm>
          <a:prstGeom prst="rect">
            <a:avLst/>
          </a:prstGeom>
        </p:spPr>
      </p:pic>
      <p:pic>
        <p:nvPicPr>
          <p:cNvPr id="5" name="Picture 2"/>
          <p:cNvPicPr>
            <a:picLocks noChangeAspect="1" noChangeArrowheads="1"/>
          </p:cNvPicPr>
          <p:nvPr/>
        </p:nvPicPr>
        <p:blipFill>
          <a:blip r:embed="rId4" cstate="print"/>
          <a:srcRect/>
          <a:stretch>
            <a:fillRect/>
          </a:stretch>
        </p:blipFill>
        <p:spPr bwMode="auto">
          <a:xfrm>
            <a:off x="8539223" y="1208339"/>
            <a:ext cx="3070493" cy="3055731"/>
          </a:xfrm>
          <a:prstGeom prst="rect">
            <a:avLst/>
          </a:prstGeom>
          <a:noFill/>
          <a:ln w="9525">
            <a:noFill/>
            <a:miter lim="800000"/>
            <a:headEnd/>
            <a:tailEnd/>
          </a:ln>
          <a:effectLst/>
        </p:spPr>
      </p:pic>
      <p:sp>
        <p:nvSpPr>
          <p:cNvPr id="6" name="TextBox 5"/>
          <p:cNvSpPr txBox="1"/>
          <p:nvPr/>
        </p:nvSpPr>
        <p:spPr>
          <a:xfrm>
            <a:off x="9470416" y="1825625"/>
            <a:ext cx="928459" cy="369332"/>
          </a:xfrm>
          <a:prstGeom prst="rect">
            <a:avLst/>
          </a:prstGeom>
          <a:noFill/>
        </p:spPr>
        <p:txBody>
          <a:bodyPr wrap="none" rtlCol="0">
            <a:spAutoFit/>
          </a:bodyPr>
          <a:lstStyle/>
          <a:p>
            <a:r>
              <a:rPr lang="en-US" altLang="ko-KR" b="1" dirty="0">
                <a:solidFill>
                  <a:srgbClr val="FF0000"/>
                </a:solidFill>
                <a:latin typeface="Calibri" panose="020F0502020204030204" pitchFamily="34" charset="0"/>
              </a:rPr>
              <a:t>14.5MB</a:t>
            </a:r>
            <a:endParaRPr lang="ko-KR" altLang="en-US" b="1" dirty="0">
              <a:solidFill>
                <a:srgbClr val="FF0000"/>
              </a:solidFill>
              <a:latin typeface="Calibri" panose="020F0502020204030204" pitchFamily="34" charset="0"/>
            </a:endParaRPr>
          </a:p>
        </p:txBody>
      </p:sp>
      <p:sp>
        <p:nvSpPr>
          <p:cNvPr id="7" name="TextBox 6"/>
          <p:cNvSpPr txBox="1"/>
          <p:nvPr/>
        </p:nvSpPr>
        <p:spPr>
          <a:xfrm>
            <a:off x="8969444" y="2597405"/>
            <a:ext cx="780983" cy="369332"/>
          </a:xfrm>
          <a:prstGeom prst="rect">
            <a:avLst/>
          </a:prstGeom>
          <a:noFill/>
        </p:spPr>
        <p:txBody>
          <a:bodyPr wrap="none" rtlCol="0">
            <a:spAutoFit/>
          </a:bodyPr>
          <a:lstStyle/>
          <a:p>
            <a:r>
              <a:rPr lang="en-US" altLang="ko-KR" dirty="0">
                <a:solidFill>
                  <a:srgbClr val="FF0000"/>
                </a:solidFill>
                <a:latin typeface="Calibri" panose="020F0502020204030204" pitchFamily="34" charset="0"/>
              </a:rPr>
              <a:t>614KB</a:t>
            </a:r>
            <a:endParaRPr lang="ko-KR" altLang="en-US" dirty="0">
              <a:solidFill>
                <a:srgbClr val="FF0000"/>
              </a:solidFill>
              <a:latin typeface="Calibri" panose="020F0502020204030204" pitchFamily="34" charset="0"/>
            </a:endParaRPr>
          </a:p>
        </p:txBody>
      </p:sp>
      <p:sp>
        <p:nvSpPr>
          <p:cNvPr id="8" name="TextBox 7"/>
          <p:cNvSpPr txBox="1"/>
          <p:nvPr/>
        </p:nvSpPr>
        <p:spPr>
          <a:xfrm>
            <a:off x="10014797" y="2597405"/>
            <a:ext cx="780983" cy="369332"/>
          </a:xfrm>
          <a:prstGeom prst="rect">
            <a:avLst/>
          </a:prstGeom>
          <a:noFill/>
        </p:spPr>
        <p:txBody>
          <a:bodyPr wrap="none" rtlCol="0">
            <a:spAutoFit/>
          </a:bodyPr>
          <a:lstStyle/>
          <a:p>
            <a:r>
              <a:rPr lang="en-US" altLang="ko-KR" dirty="0">
                <a:solidFill>
                  <a:srgbClr val="FF0000"/>
                </a:solidFill>
                <a:latin typeface="Calibri" panose="020F0502020204030204" pitchFamily="34" charset="0"/>
              </a:rPr>
              <a:t>387KB</a:t>
            </a:r>
            <a:endParaRPr lang="ko-KR" altLang="en-US" dirty="0">
              <a:solidFill>
                <a:srgbClr val="FF0000"/>
              </a:solidFill>
              <a:latin typeface="Calibri" panose="020F0502020204030204" pitchFamily="34" charset="0"/>
            </a:endParaRPr>
          </a:p>
        </p:txBody>
      </p:sp>
    </p:spTree>
    <p:extLst>
      <p:ext uri="{BB962C8B-B14F-4D97-AF65-F5344CB8AC3E}">
        <p14:creationId xmlns:p14="http://schemas.microsoft.com/office/powerpoint/2010/main" val="3056409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pPr latinLnBrk="0"/>
            <a:r>
              <a:rPr lang="en-US" dirty="0"/>
              <a:t>Blocking to Exploit Small On-Chip Memory</a:t>
            </a:r>
          </a:p>
        </p:txBody>
      </p:sp>
      <p:sp>
        <p:nvSpPr>
          <p:cNvPr id="3" name="내용 개체 틀 2"/>
          <p:cNvSpPr>
            <a:spLocks noGrp="1"/>
          </p:cNvSpPr>
          <p:nvPr>
            <p:ph idx="1"/>
          </p:nvPr>
        </p:nvSpPr>
        <p:spPr>
          <a:xfrm>
            <a:off x="975360" y="1600201"/>
            <a:ext cx="4609458" cy="4525963"/>
          </a:xfrm>
        </p:spPr>
        <p:txBody>
          <a:bodyPr>
            <a:normAutofit fontScale="92500" lnSpcReduction="10000"/>
          </a:bodyPr>
          <a:lstStyle/>
          <a:p>
            <a:pPr latinLnBrk="0"/>
            <a:r>
              <a:rPr lang="en-US" dirty="0"/>
              <a:t>Divide matrix multiplication into small ones</a:t>
            </a:r>
          </a:p>
          <a:p>
            <a:pPr latinLnBrk="0"/>
            <a:r>
              <a:rPr lang="en-US" dirty="0"/>
              <a:t>For each small matrix multiplication, input data are reused multiple times</a:t>
            </a:r>
          </a:p>
          <a:p>
            <a:pPr latinLnBrk="0"/>
            <a:r>
              <a:rPr lang="en-US" dirty="0"/>
              <a:t>Typically, blocking targets scratch pad memory (e.g., shared memory on NVIDA SM)</a:t>
            </a:r>
          </a:p>
          <a:p>
            <a:pPr latinLnBrk="0"/>
            <a:r>
              <a:rPr lang="en-US" dirty="0">
                <a:solidFill>
                  <a:srgbClr val="FF0000"/>
                </a:solidFill>
              </a:rPr>
              <a:t>CUDA C Programming Guide v7.5</a:t>
            </a:r>
          </a:p>
          <a:p>
            <a:pPr lvl="1" latinLnBrk="0"/>
            <a:r>
              <a:rPr lang="en-US" dirty="0">
                <a:solidFill>
                  <a:srgbClr val="FF0000"/>
                </a:solidFill>
                <a:hlinkClick r:id="rId3"/>
              </a:rPr>
              <a:t>Check the example in </a:t>
            </a:r>
            <a:r>
              <a:rPr lang="en-US" altLang="ko-KR" dirty="0">
                <a:solidFill>
                  <a:srgbClr val="FF0000"/>
                </a:solidFill>
                <a:hlinkClick r:id="rId3"/>
              </a:rPr>
              <a:t>FIGURE</a:t>
            </a:r>
            <a:r>
              <a:rPr lang="ko-KR" altLang="en-US" dirty="0">
                <a:solidFill>
                  <a:srgbClr val="FF0000"/>
                </a:solidFill>
                <a:hlinkClick r:id="rId3"/>
              </a:rPr>
              <a:t> </a:t>
            </a:r>
            <a:r>
              <a:rPr lang="en-US" altLang="ko-KR" dirty="0">
                <a:solidFill>
                  <a:srgbClr val="FF0000"/>
                </a:solidFill>
                <a:hlinkClick r:id="rId3"/>
              </a:rPr>
              <a:t>10 of</a:t>
            </a:r>
            <a:r>
              <a:rPr lang="en-US" dirty="0">
                <a:solidFill>
                  <a:srgbClr val="FF0000"/>
                </a:solidFill>
                <a:hlinkClick r:id="rId3"/>
              </a:rPr>
              <a:t> “3.2.3 Shared Memory”</a:t>
            </a:r>
            <a:endParaRPr lang="en-US" dirty="0">
              <a:solidFill>
                <a:srgbClr val="FF0000"/>
              </a:solidFill>
            </a:endParaRPr>
          </a:p>
        </p:txBody>
      </p:sp>
      <p:pic>
        <p:nvPicPr>
          <p:cNvPr id="478210" name="Picture 2"/>
          <p:cNvPicPr>
            <a:picLocks noChangeAspect="1" noChangeArrowheads="1"/>
          </p:cNvPicPr>
          <p:nvPr/>
        </p:nvPicPr>
        <p:blipFill>
          <a:blip r:embed="rId4" cstate="print"/>
          <a:srcRect/>
          <a:stretch>
            <a:fillRect/>
          </a:stretch>
        </p:blipFill>
        <p:spPr bwMode="auto">
          <a:xfrm>
            <a:off x="6424578" y="1538547"/>
            <a:ext cx="4929222" cy="4905524"/>
          </a:xfrm>
          <a:prstGeom prst="rect">
            <a:avLst/>
          </a:prstGeom>
          <a:noFill/>
          <a:ln w="9525">
            <a:noFill/>
            <a:miter lim="800000"/>
            <a:headEnd/>
            <a:tailEnd/>
          </a:ln>
          <a:effectLst/>
        </p:spPr>
      </p:pic>
      <p:sp>
        <p:nvSpPr>
          <p:cNvPr id="5" name="TextBox 4"/>
          <p:cNvSpPr txBox="1"/>
          <p:nvPr/>
        </p:nvSpPr>
        <p:spPr>
          <a:xfrm>
            <a:off x="8592553" y="-4207"/>
            <a:ext cx="3599447" cy="369332"/>
          </a:xfrm>
          <a:prstGeom prst="rect">
            <a:avLst/>
          </a:prstGeom>
          <a:noFill/>
        </p:spPr>
        <p:txBody>
          <a:bodyPr wrap="none" rtlCol="0">
            <a:spAutoFit/>
          </a:bodyPr>
          <a:lstStyle/>
          <a:p>
            <a:r>
              <a:rPr lang="en-US" altLang="ko-KR" dirty="0">
                <a:solidFill>
                  <a:prstClr val="black"/>
                </a:solidFill>
                <a:latin typeface="Tahoma" pitchFamily="34" charset="0"/>
                <a:ea typeface="Tahoma" pitchFamily="34" charset="0"/>
                <a:cs typeface="Tahoma" pitchFamily="34" charset="0"/>
              </a:rPr>
              <a:t>[CUDA Programming Guide, v7.5]</a:t>
            </a:r>
            <a:endParaRPr lang="ko-KR" altLang="en-US" dirty="0">
              <a:solidFill>
                <a:prstClr val="black"/>
              </a:solidFill>
              <a:latin typeface="Tahoma" pitchFamily="34" charset="0"/>
              <a:ea typeface="맑은 고딕" panose="020B0503020000020004" pitchFamily="34" charset="-127"/>
              <a:cs typeface="Tahoma" pitchFamily="34" charset="0"/>
            </a:endParaRPr>
          </a:p>
        </p:txBody>
      </p:sp>
    </p:spTree>
    <p:extLst>
      <p:ext uri="{BB962C8B-B14F-4D97-AF65-F5344CB8AC3E}">
        <p14:creationId xmlns:p14="http://schemas.microsoft.com/office/powerpoint/2010/main" val="2149786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Tensor Core for Blocking</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Picture 2"/>
          <p:cNvPicPr>
            <a:picLocks noChangeAspect="1" noChangeArrowheads="1"/>
          </p:cNvPicPr>
          <p:nvPr/>
        </p:nvPicPr>
        <p:blipFill>
          <a:blip r:embed="rId3" cstate="print"/>
          <a:srcRect/>
          <a:stretch>
            <a:fillRect/>
          </a:stretch>
        </p:blipFill>
        <p:spPr bwMode="auto">
          <a:xfrm>
            <a:off x="6424578" y="1538547"/>
            <a:ext cx="4929222" cy="4905524"/>
          </a:xfrm>
          <a:prstGeom prst="rect">
            <a:avLst/>
          </a:prstGeom>
          <a:noFill/>
          <a:ln w="9525">
            <a:noFill/>
            <a:miter lim="800000"/>
            <a:headEnd/>
            <a:tailEnd/>
          </a:ln>
          <a:effectLst/>
        </p:spPr>
      </p:pic>
      <p:pic>
        <p:nvPicPr>
          <p:cNvPr id="5" name="내용 개체 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43" y="2089280"/>
            <a:ext cx="6247442" cy="1549659"/>
          </a:xfrm>
          <a:prstGeom prst="rect">
            <a:avLst/>
          </a:prstGeom>
        </p:spPr>
      </p:pic>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243" y="4240840"/>
            <a:ext cx="4276063" cy="1668002"/>
          </a:xfrm>
          <a:prstGeom prst="rect">
            <a:avLst/>
          </a:prstGeom>
        </p:spPr>
      </p:pic>
      <p:sp>
        <p:nvSpPr>
          <p:cNvPr id="7" name="TextBox 6"/>
          <p:cNvSpPr txBox="1"/>
          <p:nvPr/>
        </p:nvSpPr>
        <p:spPr>
          <a:xfrm>
            <a:off x="6702099" y="-4207"/>
            <a:ext cx="5489901" cy="369332"/>
          </a:xfrm>
          <a:prstGeom prst="rect">
            <a:avLst/>
          </a:prstGeom>
          <a:noFill/>
        </p:spPr>
        <p:txBody>
          <a:bodyPr wrap="none" rtlCol="0">
            <a:spAutoFit/>
          </a:bodyPr>
          <a:lstStyle/>
          <a:p>
            <a:r>
              <a:rPr lang="en-US" altLang="ko-KR" dirty="0">
                <a:latin typeface="Calibri" panose="020F0502020204030204" pitchFamily="34" charset="0"/>
              </a:rPr>
              <a:t>[https://devblogs.nvidia.com/parallelforall/inside-volta/]</a:t>
            </a:r>
            <a:endParaRPr lang="ko-KR" altLang="en-US" dirty="0">
              <a:latin typeface="Calibri" panose="020F0502020204030204" pitchFamily="34" charset="0"/>
            </a:endParaRPr>
          </a:p>
        </p:txBody>
      </p:sp>
    </p:spTree>
    <p:extLst>
      <p:ext uri="{BB962C8B-B14F-4D97-AF65-F5344CB8AC3E}">
        <p14:creationId xmlns:p14="http://schemas.microsoft.com/office/powerpoint/2010/main" val="26904119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5926221" cy="1325563"/>
          </a:xfrm>
        </p:spPr>
        <p:txBody>
          <a:bodyPr/>
          <a:lstStyle/>
          <a:p>
            <a:r>
              <a:rPr lang="en-US" altLang="ko-KR" dirty="0"/>
              <a:t>Tesla V100 Tensor Core</a:t>
            </a:r>
            <a:endParaRPr lang="ko-KR" altLang="en-US" dirty="0"/>
          </a:p>
        </p:txBody>
      </p:sp>
      <p:sp>
        <p:nvSpPr>
          <p:cNvPr id="3" name="내용 개체 틀 2"/>
          <p:cNvSpPr>
            <a:spLocks noGrp="1"/>
          </p:cNvSpPr>
          <p:nvPr>
            <p:ph idx="1"/>
          </p:nvPr>
        </p:nvSpPr>
        <p:spPr>
          <a:xfrm>
            <a:off x="838200" y="1825625"/>
            <a:ext cx="6129421" cy="4351338"/>
          </a:xfrm>
        </p:spPr>
        <p:txBody>
          <a:bodyPr>
            <a:normAutofit fontScale="92500" lnSpcReduction="20000"/>
          </a:bodyPr>
          <a:lstStyle/>
          <a:p>
            <a:r>
              <a:rPr lang="en-US" altLang="ko-KR" dirty="0"/>
              <a:t>HW accelerator for 4x4 matrix multiplication and addition</a:t>
            </a:r>
          </a:p>
          <a:p>
            <a:r>
              <a:rPr lang="en-US" altLang="ko-KR" dirty="0"/>
              <a:t>Tensor core</a:t>
            </a:r>
          </a:p>
          <a:p>
            <a:pPr lvl="1"/>
            <a:r>
              <a:rPr lang="en-US" altLang="ko-KR" dirty="0"/>
              <a:t>64 multipliers (fp16) + adders (fp32)</a:t>
            </a:r>
          </a:p>
          <a:p>
            <a:r>
              <a:rPr lang="en-US" altLang="ko-KR" dirty="0"/>
              <a:t>8 Tensor cores per SM</a:t>
            </a:r>
          </a:p>
          <a:p>
            <a:pPr lvl="1"/>
            <a:r>
              <a:rPr lang="en-US" altLang="ko-KR" dirty="0"/>
              <a:t>8*64 = </a:t>
            </a:r>
            <a:r>
              <a:rPr lang="en-US" altLang="ko-KR" dirty="0">
                <a:solidFill>
                  <a:srgbClr val="FF0000"/>
                </a:solidFill>
              </a:rPr>
              <a:t>512</a:t>
            </a:r>
            <a:r>
              <a:rPr lang="en-US" altLang="ko-KR" dirty="0"/>
              <a:t> fp16 multipliers</a:t>
            </a:r>
          </a:p>
          <a:p>
            <a:r>
              <a:rPr lang="en-US" altLang="ko-KR" dirty="0"/>
              <a:t>640 tensor cores on 80 SMs</a:t>
            </a:r>
          </a:p>
          <a:p>
            <a:pPr lvl="1"/>
            <a:r>
              <a:rPr lang="en-US" altLang="ko-KR" dirty="0"/>
              <a:t>640*64*1.455GHz*2 (MAC) = 120 TFLOPS</a:t>
            </a:r>
          </a:p>
          <a:p>
            <a:pPr lvl="1"/>
            <a:endParaRPr lang="en-US" altLang="ko-KR" dirty="0"/>
          </a:p>
          <a:p>
            <a:r>
              <a:rPr lang="en-US" altLang="ko-KR" dirty="0">
                <a:solidFill>
                  <a:srgbClr val="FF0000"/>
                </a:solidFill>
              </a:rPr>
              <a:t>4X</a:t>
            </a:r>
            <a:r>
              <a:rPr lang="en-US" altLang="ko-KR" dirty="0"/>
              <a:t> more compute power than FP32 cores</a:t>
            </a:r>
          </a:p>
          <a:p>
            <a:pPr lvl="1"/>
            <a:r>
              <a:rPr lang="en-US" altLang="ko-KR" dirty="0"/>
              <a:t>64 FP32 cores / SM * 2 (fp16) = 128 vs </a:t>
            </a:r>
            <a:r>
              <a:rPr lang="en-US" altLang="ko-KR" dirty="0">
                <a:solidFill>
                  <a:srgbClr val="FF0000"/>
                </a:solidFill>
              </a:rPr>
              <a:t>512</a:t>
            </a:r>
          </a:p>
          <a:p>
            <a:pPr lvl="1"/>
            <a:r>
              <a:rPr lang="en-US" altLang="ko-KR" dirty="0"/>
              <a:t>In reality, more speedup than 4X due to no cache miss, …</a:t>
            </a:r>
            <a:endParaRPr lang="ko-KR" altLang="en-US" dirty="0"/>
          </a:p>
        </p:txBody>
      </p:sp>
      <p:pic>
        <p:nvPicPr>
          <p:cNvPr id="4" name="그림 3"/>
          <p:cNvPicPr>
            <a:picLocks noChangeAspect="1"/>
          </p:cNvPicPr>
          <p:nvPr/>
        </p:nvPicPr>
        <p:blipFill>
          <a:blip r:embed="rId3"/>
          <a:stretch>
            <a:fillRect/>
          </a:stretch>
        </p:blipFill>
        <p:spPr>
          <a:xfrm>
            <a:off x="6903453" y="365124"/>
            <a:ext cx="5109912" cy="6372943"/>
          </a:xfrm>
          <a:prstGeom prst="rect">
            <a:avLst/>
          </a:prstGeom>
        </p:spPr>
      </p:pic>
      <p:sp>
        <p:nvSpPr>
          <p:cNvPr id="5" name="TextBox 4"/>
          <p:cNvSpPr txBox="1"/>
          <p:nvPr/>
        </p:nvSpPr>
        <p:spPr>
          <a:xfrm>
            <a:off x="6702099" y="-4207"/>
            <a:ext cx="5489901" cy="369332"/>
          </a:xfrm>
          <a:prstGeom prst="rect">
            <a:avLst/>
          </a:prstGeom>
          <a:noFill/>
        </p:spPr>
        <p:txBody>
          <a:bodyPr wrap="none" rtlCol="0">
            <a:spAutoFit/>
          </a:bodyPr>
          <a:lstStyle/>
          <a:p>
            <a:r>
              <a:rPr lang="en-US" altLang="ko-KR" dirty="0">
                <a:latin typeface="Calibri" panose="020F0502020204030204" pitchFamily="34" charset="0"/>
              </a:rPr>
              <a:t>[https://devblogs.nvidia.com/parallelforall/inside-volta/]</a:t>
            </a:r>
            <a:endParaRPr lang="ko-KR" altLang="en-US" dirty="0">
              <a:latin typeface="Calibri" panose="020F0502020204030204" pitchFamily="34" charset="0"/>
            </a:endParaRPr>
          </a:p>
        </p:txBody>
      </p:sp>
    </p:spTree>
    <p:extLst>
      <p:ext uri="{BB962C8B-B14F-4D97-AF65-F5344CB8AC3E}">
        <p14:creationId xmlns:p14="http://schemas.microsoft.com/office/powerpoint/2010/main" val="1506215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Results</a:t>
            </a:r>
            <a:endParaRPr lang="ko-KR" altLang="en-US" dirty="0"/>
          </a:p>
        </p:txBody>
      </p:sp>
      <p:sp>
        <p:nvSpPr>
          <p:cNvPr id="3" name="내용 개체 틀 2"/>
          <p:cNvSpPr>
            <a:spLocks noGrp="1"/>
          </p:cNvSpPr>
          <p:nvPr>
            <p:ph idx="1"/>
          </p:nvPr>
        </p:nvSpPr>
        <p:spPr>
          <a:xfrm>
            <a:off x="838200" y="1825625"/>
            <a:ext cx="5370949" cy="4351338"/>
          </a:xfrm>
        </p:spPr>
        <p:txBody>
          <a:bodyPr>
            <a:normAutofit/>
          </a:bodyPr>
          <a:lstStyle/>
          <a:p>
            <a:pPr>
              <a:lnSpc>
                <a:spcPct val="120000"/>
              </a:lnSpc>
            </a:pPr>
            <a:r>
              <a:rPr lang="en-US" altLang="ko-KR" sz="2400" dirty="0"/>
              <a:t>9X speedup for matrix multiplication</a:t>
            </a:r>
          </a:p>
          <a:p>
            <a:pPr>
              <a:lnSpc>
                <a:spcPct val="120000"/>
              </a:lnSpc>
            </a:pPr>
            <a:r>
              <a:rPr lang="en-US" altLang="ko-KR" sz="2400" dirty="0"/>
              <a:t>Amdahl’s law</a:t>
            </a:r>
          </a:p>
          <a:p>
            <a:pPr lvl="1">
              <a:lnSpc>
                <a:spcPct val="120000"/>
              </a:lnSpc>
            </a:pPr>
            <a:r>
              <a:rPr lang="en-US" altLang="ko-KR" sz="2000" dirty="0"/>
              <a:t>&lt;9X speedup for system performance</a:t>
            </a:r>
          </a:p>
        </p:txBody>
      </p:sp>
      <p:pic>
        <p:nvPicPr>
          <p:cNvPr id="4" name="그림 3"/>
          <p:cNvPicPr>
            <a:picLocks noChangeAspect="1"/>
          </p:cNvPicPr>
          <p:nvPr/>
        </p:nvPicPr>
        <p:blipFill>
          <a:blip r:embed="rId3"/>
          <a:stretch>
            <a:fillRect/>
          </a:stretch>
        </p:blipFill>
        <p:spPr>
          <a:xfrm>
            <a:off x="6507891" y="1769978"/>
            <a:ext cx="5493775" cy="4352211"/>
          </a:xfrm>
          <a:prstGeom prst="rect">
            <a:avLst/>
          </a:prstGeom>
        </p:spPr>
      </p:pic>
      <p:sp>
        <p:nvSpPr>
          <p:cNvPr id="5" name="TextBox 4"/>
          <p:cNvSpPr txBox="1"/>
          <p:nvPr/>
        </p:nvSpPr>
        <p:spPr>
          <a:xfrm>
            <a:off x="6702099" y="-4207"/>
            <a:ext cx="5489901" cy="369332"/>
          </a:xfrm>
          <a:prstGeom prst="rect">
            <a:avLst/>
          </a:prstGeom>
          <a:noFill/>
        </p:spPr>
        <p:txBody>
          <a:bodyPr wrap="none" rtlCol="0">
            <a:spAutoFit/>
          </a:bodyPr>
          <a:lstStyle/>
          <a:p>
            <a:r>
              <a:rPr lang="en-US" altLang="ko-KR" dirty="0">
                <a:latin typeface="Calibri" panose="020F0502020204030204" pitchFamily="34" charset="0"/>
              </a:rPr>
              <a:t>[https://devblogs.nvidia.com/parallelforall/inside-volta/]</a:t>
            </a:r>
            <a:endParaRPr lang="ko-KR" altLang="en-US" dirty="0">
              <a:latin typeface="Calibri" panose="020F0502020204030204" pitchFamily="34" charset="0"/>
            </a:endParaRPr>
          </a:p>
        </p:txBody>
      </p:sp>
      <p:pic>
        <p:nvPicPr>
          <p:cNvPr id="6" name="그림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005" y="3872623"/>
            <a:ext cx="5781144" cy="2249566"/>
          </a:xfrm>
          <a:prstGeom prst="rect">
            <a:avLst/>
          </a:prstGeom>
        </p:spPr>
      </p:pic>
    </p:spTree>
    <p:extLst>
      <p:ext uri="{BB962C8B-B14F-4D97-AF65-F5344CB8AC3E}">
        <p14:creationId xmlns:p14="http://schemas.microsoft.com/office/powerpoint/2010/main" val="4228746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Lecture Agenda</a:t>
            </a:r>
            <a:endParaRPr lang="ko-KR" altLang="en-US" dirty="0"/>
          </a:p>
        </p:txBody>
      </p:sp>
      <p:sp>
        <p:nvSpPr>
          <p:cNvPr id="3" name="내용 개체 틀 2"/>
          <p:cNvSpPr>
            <a:spLocks noGrp="1"/>
          </p:cNvSpPr>
          <p:nvPr>
            <p:ph idx="1"/>
          </p:nvPr>
        </p:nvSpPr>
        <p:spPr>
          <a:xfrm>
            <a:off x="838200" y="1825625"/>
            <a:ext cx="10515600" cy="4839870"/>
          </a:xfrm>
        </p:spPr>
        <p:txBody>
          <a:bodyPr>
            <a:normAutofit/>
          </a:bodyPr>
          <a:lstStyle/>
          <a:p>
            <a:r>
              <a:rPr lang="en-US" altLang="ko-KR" dirty="0"/>
              <a:t>Introduction</a:t>
            </a:r>
          </a:p>
          <a:p>
            <a:pPr lvl="1"/>
            <a:r>
              <a:rPr lang="en-US" altLang="ko-KR" dirty="0"/>
              <a:t>What happens in human primary visual cortex (V1)?</a:t>
            </a:r>
          </a:p>
          <a:p>
            <a:r>
              <a:rPr lang="en-US" altLang="ko-KR" dirty="0"/>
              <a:t>Basics of neural network</a:t>
            </a:r>
          </a:p>
          <a:p>
            <a:pPr lvl="1"/>
            <a:r>
              <a:rPr lang="en-US" altLang="ko-KR" dirty="0"/>
              <a:t>Multi-layer perceptron (MLP)</a:t>
            </a:r>
          </a:p>
          <a:p>
            <a:pPr lvl="1"/>
            <a:r>
              <a:rPr lang="en-US" altLang="ko-KR" dirty="0"/>
              <a:t>Convolution</a:t>
            </a:r>
          </a:p>
          <a:p>
            <a:r>
              <a:rPr lang="en-US" altLang="ko-KR" dirty="0"/>
              <a:t>Recent hardware designs for neural networks</a:t>
            </a:r>
          </a:p>
          <a:p>
            <a:pPr lvl="1"/>
            <a:r>
              <a:rPr lang="en-US" altLang="ko-KR" dirty="0"/>
              <a:t>Google TPU, Microsoft, NVIDIA</a:t>
            </a:r>
          </a:p>
          <a:p>
            <a:r>
              <a:rPr lang="en-US" altLang="ko-KR" dirty="0">
                <a:solidFill>
                  <a:srgbClr val="0070C0"/>
                </a:solidFill>
              </a:rPr>
              <a:t>Our project</a:t>
            </a:r>
          </a:p>
          <a:p>
            <a:pPr lvl="1"/>
            <a:r>
              <a:rPr lang="en-US" altLang="ko-KR" dirty="0"/>
              <a:t>FPGA-based matrix multiplication for MLP and CNN</a:t>
            </a:r>
          </a:p>
          <a:p>
            <a:pPr lvl="1"/>
            <a:endParaRPr lang="en-US" altLang="ko-KR" dirty="0"/>
          </a:p>
        </p:txBody>
      </p:sp>
    </p:spTree>
    <p:extLst>
      <p:ext uri="{BB962C8B-B14F-4D97-AF65-F5344CB8AC3E}">
        <p14:creationId xmlns:p14="http://schemas.microsoft.com/office/powerpoint/2010/main" val="2486265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Matrix*Vector Multiplication in MLP</a:t>
            </a:r>
            <a:endParaRPr lang="ko-KR" altLang="en-US" dirty="0"/>
          </a:p>
        </p:txBody>
      </p:sp>
      <p:sp>
        <p:nvSpPr>
          <p:cNvPr id="3" name="내용 개체 틀 2"/>
          <p:cNvSpPr>
            <a:spLocks noGrp="1"/>
          </p:cNvSpPr>
          <p:nvPr>
            <p:ph idx="1"/>
          </p:nvPr>
        </p:nvSpPr>
        <p:spPr/>
        <p:txBody>
          <a:bodyPr/>
          <a:lstStyle/>
          <a:p>
            <a:r>
              <a:rPr lang="en-US" altLang="ko-KR" dirty="0"/>
              <a:t>Each layer (1024 inputs and 256 outputs) performs 1024 multiplications between 1024 inputs and associated weights (W) to give an output</a:t>
            </a:r>
          </a:p>
          <a:p>
            <a:r>
              <a:rPr lang="en-US" altLang="ko-KR" dirty="0"/>
              <a:t>Each layer performs M*V multiplication to give 256 outputs</a:t>
            </a:r>
            <a:endParaRPr lang="ko-KR" altLang="en-US" dirty="0"/>
          </a:p>
        </p:txBody>
      </p:sp>
      <p:sp>
        <p:nvSpPr>
          <p:cNvPr id="8" name="TextBox 7"/>
          <p:cNvSpPr txBox="1"/>
          <p:nvPr/>
        </p:nvSpPr>
        <p:spPr>
          <a:xfrm>
            <a:off x="5395858" y="3988830"/>
            <a:ext cx="939681" cy="369332"/>
          </a:xfrm>
          <a:prstGeom prst="rect">
            <a:avLst/>
          </a:prstGeom>
          <a:noFill/>
        </p:spPr>
        <p:txBody>
          <a:bodyPr wrap="none" rtlCol="0">
            <a:spAutoFit/>
          </a:bodyPr>
          <a:lstStyle/>
          <a:p>
            <a:r>
              <a:rPr lang="en-US" altLang="ko-KR" dirty="0"/>
              <a:t>W[0][0]</a:t>
            </a:r>
            <a:endParaRPr lang="ko-KR" altLang="en-US" dirty="0"/>
          </a:p>
        </p:txBody>
      </p:sp>
      <p:sp>
        <p:nvSpPr>
          <p:cNvPr id="21" name="TextBox 20"/>
          <p:cNvSpPr txBox="1"/>
          <p:nvPr/>
        </p:nvSpPr>
        <p:spPr>
          <a:xfrm>
            <a:off x="6244638" y="3988830"/>
            <a:ext cx="939681" cy="369332"/>
          </a:xfrm>
          <a:prstGeom prst="rect">
            <a:avLst/>
          </a:prstGeom>
          <a:noFill/>
        </p:spPr>
        <p:txBody>
          <a:bodyPr wrap="none" rtlCol="0">
            <a:spAutoFit/>
          </a:bodyPr>
          <a:lstStyle/>
          <a:p>
            <a:r>
              <a:rPr lang="en-US" altLang="ko-KR" dirty="0"/>
              <a:t>W[0][1]</a:t>
            </a:r>
            <a:endParaRPr lang="ko-KR" altLang="en-US" dirty="0"/>
          </a:p>
        </p:txBody>
      </p:sp>
      <p:sp>
        <p:nvSpPr>
          <p:cNvPr id="22" name="TextBox 21"/>
          <p:cNvSpPr txBox="1"/>
          <p:nvPr/>
        </p:nvSpPr>
        <p:spPr>
          <a:xfrm>
            <a:off x="7099587" y="3988830"/>
            <a:ext cx="939681" cy="369332"/>
          </a:xfrm>
          <a:prstGeom prst="rect">
            <a:avLst/>
          </a:prstGeom>
          <a:noFill/>
        </p:spPr>
        <p:txBody>
          <a:bodyPr wrap="none" rtlCol="0">
            <a:spAutoFit/>
          </a:bodyPr>
          <a:lstStyle/>
          <a:p>
            <a:r>
              <a:rPr lang="en-US" altLang="ko-KR" dirty="0"/>
              <a:t>W[0][2]</a:t>
            </a:r>
            <a:endParaRPr lang="ko-KR" altLang="en-US" dirty="0"/>
          </a:p>
        </p:txBody>
      </p:sp>
      <p:sp>
        <p:nvSpPr>
          <p:cNvPr id="23" name="TextBox 22"/>
          <p:cNvSpPr txBox="1"/>
          <p:nvPr/>
        </p:nvSpPr>
        <p:spPr>
          <a:xfrm>
            <a:off x="8564619" y="3987459"/>
            <a:ext cx="1319592" cy="369332"/>
          </a:xfrm>
          <a:prstGeom prst="rect">
            <a:avLst/>
          </a:prstGeom>
          <a:noFill/>
        </p:spPr>
        <p:txBody>
          <a:bodyPr wrap="none" rtlCol="0">
            <a:spAutoFit/>
          </a:bodyPr>
          <a:lstStyle/>
          <a:p>
            <a:r>
              <a:rPr lang="en-US" altLang="ko-KR" dirty="0"/>
              <a:t>W[0][1023]</a:t>
            </a:r>
            <a:endParaRPr lang="ko-KR" altLang="en-US" dirty="0"/>
          </a:p>
        </p:txBody>
      </p:sp>
      <p:sp>
        <p:nvSpPr>
          <p:cNvPr id="24" name="TextBox 23"/>
          <p:cNvSpPr txBox="1"/>
          <p:nvPr/>
        </p:nvSpPr>
        <p:spPr>
          <a:xfrm>
            <a:off x="5395858" y="4356791"/>
            <a:ext cx="939681" cy="369332"/>
          </a:xfrm>
          <a:prstGeom prst="rect">
            <a:avLst/>
          </a:prstGeom>
          <a:noFill/>
        </p:spPr>
        <p:txBody>
          <a:bodyPr wrap="none" rtlCol="0">
            <a:spAutoFit/>
          </a:bodyPr>
          <a:lstStyle/>
          <a:p>
            <a:r>
              <a:rPr lang="en-US" altLang="ko-KR" dirty="0"/>
              <a:t>W[1][0]</a:t>
            </a:r>
            <a:endParaRPr lang="ko-KR" altLang="en-US" dirty="0"/>
          </a:p>
        </p:txBody>
      </p:sp>
      <p:sp>
        <p:nvSpPr>
          <p:cNvPr id="25" name="TextBox 24"/>
          <p:cNvSpPr txBox="1"/>
          <p:nvPr/>
        </p:nvSpPr>
        <p:spPr>
          <a:xfrm>
            <a:off x="6244638" y="4356791"/>
            <a:ext cx="939681" cy="369332"/>
          </a:xfrm>
          <a:prstGeom prst="rect">
            <a:avLst/>
          </a:prstGeom>
          <a:noFill/>
        </p:spPr>
        <p:txBody>
          <a:bodyPr wrap="none" rtlCol="0">
            <a:spAutoFit/>
          </a:bodyPr>
          <a:lstStyle/>
          <a:p>
            <a:r>
              <a:rPr lang="en-US" altLang="ko-KR" dirty="0"/>
              <a:t>W[1][1]</a:t>
            </a:r>
            <a:endParaRPr lang="ko-KR" altLang="en-US" dirty="0"/>
          </a:p>
        </p:txBody>
      </p:sp>
      <p:sp>
        <p:nvSpPr>
          <p:cNvPr id="26" name="TextBox 25"/>
          <p:cNvSpPr txBox="1"/>
          <p:nvPr/>
        </p:nvSpPr>
        <p:spPr>
          <a:xfrm>
            <a:off x="7099587" y="4356791"/>
            <a:ext cx="939681" cy="369332"/>
          </a:xfrm>
          <a:prstGeom prst="rect">
            <a:avLst/>
          </a:prstGeom>
          <a:noFill/>
        </p:spPr>
        <p:txBody>
          <a:bodyPr wrap="none" rtlCol="0">
            <a:spAutoFit/>
          </a:bodyPr>
          <a:lstStyle/>
          <a:p>
            <a:r>
              <a:rPr lang="en-US" altLang="ko-KR" dirty="0"/>
              <a:t>W[1][2]</a:t>
            </a:r>
            <a:endParaRPr lang="ko-KR" altLang="en-US" dirty="0"/>
          </a:p>
        </p:txBody>
      </p:sp>
      <p:sp>
        <p:nvSpPr>
          <p:cNvPr id="27" name="TextBox 26"/>
          <p:cNvSpPr txBox="1"/>
          <p:nvPr/>
        </p:nvSpPr>
        <p:spPr>
          <a:xfrm>
            <a:off x="8564619" y="4355420"/>
            <a:ext cx="1319592" cy="369332"/>
          </a:xfrm>
          <a:prstGeom prst="rect">
            <a:avLst/>
          </a:prstGeom>
          <a:noFill/>
        </p:spPr>
        <p:txBody>
          <a:bodyPr wrap="none" rtlCol="0">
            <a:spAutoFit/>
          </a:bodyPr>
          <a:lstStyle/>
          <a:p>
            <a:r>
              <a:rPr lang="en-US" altLang="ko-KR" dirty="0"/>
              <a:t>W[1][1023]</a:t>
            </a:r>
            <a:endParaRPr lang="ko-KR" altLang="en-US" dirty="0"/>
          </a:p>
        </p:txBody>
      </p:sp>
      <p:sp>
        <p:nvSpPr>
          <p:cNvPr id="28" name="TextBox 27"/>
          <p:cNvSpPr txBox="1"/>
          <p:nvPr/>
        </p:nvSpPr>
        <p:spPr>
          <a:xfrm>
            <a:off x="5395858" y="4723500"/>
            <a:ext cx="939681" cy="369332"/>
          </a:xfrm>
          <a:prstGeom prst="rect">
            <a:avLst/>
          </a:prstGeom>
          <a:noFill/>
        </p:spPr>
        <p:txBody>
          <a:bodyPr wrap="none" rtlCol="0">
            <a:spAutoFit/>
          </a:bodyPr>
          <a:lstStyle/>
          <a:p>
            <a:r>
              <a:rPr lang="en-US" altLang="ko-KR" dirty="0"/>
              <a:t>W[2][0]</a:t>
            </a:r>
            <a:endParaRPr lang="ko-KR" altLang="en-US" dirty="0"/>
          </a:p>
        </p:txBody>
      </p:sp>
      <p:sp>
        <p:nvSpPr>
          <p:cNvPr id="29" name="TextBox 28"/>
          <p:cNvSpPr txBox="1"/>
          <p:nvPr/>
        </p:nvSpPr>
        <p:spPr>
          <a:xfrm>
            <a:off x="6244638" y="4723500"/>
            <a:ext cx="939681" cy="369332"/>
          </a:xfrm>
          <a:prstGeom prst="rect">
            <a:avLst/>
          </a:prstGeom>
          <a:noFill/>
        </p:spPr>
        <p:txBody>
          <a:bodyPr wrap="none" rtlCol="0">
            <a:spAutoFit/>
          </a:bodyPr>
          <a:lstStyle/>
          <a:p>
            <a:r>
              <a:rPr lang="en-US" altLang="ko-KR" dirty="0"/>
              <a:t>W[2][1]</a:t>
            </a:r>
            <a:endParaRPr lang="ko-KR" altLang="en-US" dirty="0"/>
          </a:p>
        </p:txBody>
      </p:sp>
      <p:sp>
        <p:nvSpPr>
          <p:cNvPr id="30" name="TextBox 29"/>
          <p:cNvSpPr txBox="1"/>
          <p:nvPr/>
        </p:nvSpPr>
        <p:spPr>
          <a:xfrm>
            <a:off x="7099587" y="4723500"/>
            <a:ext cx="939681" cy="369332"/>
          </a:xfrm>
          <a:prstGeom prst="rect">
            <a:avLst/>
          </a:prstGeom>
          <a:noFill/>
        </p:spPr>
        <p:txBody>
          <a:bodyPr wrap="none" rtlCol="0">
            <a:spAutoFit/>
          </a:bodyPr>
          <a:lstStyle/>
          <a:p>
            <a:r>
              <a:rPr lang="en-US" altLang="ko-KR" dirty="0"/>
              <a:t>W[2][2]</a:t>
            </a:r>
            <a:endParaRPr lang="ko-KR" altLang="en-US" dirty="0"/>
          </a:p>
        </p:txBody>
      </p:sp>
      <p:sp>
        <p:nvSpPr>
          <p:cNvPr id="31" name="TextBox 30"/>
          <p:cNvSpPr txBox="1"/>
          <p:nvPr/>
        </p:nvSpPr>
        <p:spPr>
          <a:xfrm>
            <a:off x="8564619" y="4722129"/>
            <a:ext cx="1319592" cy="369332"/>
          </a:xfrm>
          <a:prstGeom prst="rect">
            <a:avLst/>
          </a:prstGeom>
          <a:noFill/>
        </p:spPr>
        <p:txBody>
          <a:bodyPr wrap="none" rtlCol="0">
            <a:spAutoFit/>
          </a:bodyPr>
          <a:lstStyle/>
          <a:p>
            <a:r>
              <a:rPr lang="en-US" altLang="ko-KR" dirty="0"/>
              <a:t>W[2][1023]</a:t>
            </a:r>
            <a:endParaRPr lang="ko-KR" altLang="en-US" dirty="0"/>
          </a:p>
        </p:txBody>
      </p:sp>
      <p:sp>
        <p:nvSpPr>
          <p:cNvPr id="32" name="TextBox 31"/>
          <p:cNvSpPr txBox="1"/>
          <p:nvPr/>
        </p:nvSpPr>
        <p:spPr>
          <a:xfrm>
            <a:off x="5395858" y="5807631"/>
            <a:ext cx="1192955" cy="369332"/>
          </a:xfrm>
          <a:prstGeom prst="rect">
            <a:avLst/>
          </a:prstGeom>
          <a:noFill/>
        </p:spPr>
        <p:txBody>
          <a:bodyPr wrap="none" rtlCol="0">
            <a:spAutoFit/>
          </a:bodyPr>
          <a:lstStyle/>
          <a:p>
            <a:r>
              <a:rPr lang="en-US" altLang="ko-KR" dirty="0"/>
              <a:t>W[255][0]</a:t>
            </a:r>
            <a:endParaRPr lang="ko-KR" altLang="en-US" dirty="0"/>
          </a:p>
        </p:txBody>
      </p:sp>
      <p:sp>
        <p:nvSpPr>
          <p:cNvPr id="35" name="TextBox 34"/>
          <p:cNvSpPr txBox="1"/>
          <p:nvPr/>
        </p:nvSpPr>
        <p:spPr>
          <a:xfrm>
            <a:off x="8564619" y="5806260"/>
            <a:ext cx="1572866" cy="369332"/>
          </a:xfrm>
          <a:prstGeom prst="rect">
            <a:avLst/>
          </a:prstGeom>
          <a:noFill/>
        </p:spPr>
        <p:txBody>
          <a:bodyPr wrap="none" rtlCol="0">
            <a:spAutoFit/>
          </a:bodyPr>
          <a:lstStyle/>
          <a:p>
            <a:r>
              <a:rPr lang="en-US" altLang="ko-KR" dirty="0"/>
              <a:t>W[255][1023]</a:t>
            </a:r>
            <a:endParaRPr lang="ko-KR" altLang="en-US" dirty="0"/>
          </a:p>
        </p:txBody>
      </p:sp>
      <p:sp>
        <p:nvSpPr>
          <p:cNvPr id="36" name="TextBox 35"/>
          <p:cNvSpPr txBox="1"/>
          <p:nvPr/>
        </p:nvSpPr>
        <p:spPr>
          <a:xfrm>
            <a:off x="452999" y="3938669"/>
            <a:ext cx="3970959" cy="461665"/>
          </a:xfrm>
          <a:prstGeom prst="rect">
            <a:avLst/>
          </a:prstGeom>
          <a:noFill/>
        </p:spPr>
        <p:txBody>
          <a:bodyPr wrap="none" rtlCol="0">
            <a:spAutoFit/>
          </a:bodyPr>
          <a:lstStyle/>
          <a:p>
            <a:r>
              <a:rPr lang="en-US" altLang="ko-KR" sz="2400" dirty="0">
                <a:latin typeface="Calibri" panose="020F0502020204030204" pitchFamily="34" charset="0"/>
              </a:rPr>
              <a:t>Output[0]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Input[j]*W[0,j]</a:t>
            </a:r>
            <a:endParaRPr lang="ko-KR" altLang="en-US" sz="2400" dirty="0">
              <a:latin typeface="Calibri" panose="020F0502020204030204" pitchFamily="34" charset="0"/>
            </a:endParaRPr>
          </a:p>
        </p:txBody>
      </p:sp>
      <p:sp>
        <p:nvSpPr>
          <p:cNvPr id="37" name="TextBox 36"/>
          <p:cNvSpPr txBox="1"/>
          <p:nvPr/>
        </p:nvSpPr>
        <p:spPr>
          <a:xfrm>
            <a:off x="452999" y="4304438"/>
            <a:ext cx="3970959" cy="461665"/>
          </a:xfrm>
          <a:prstGeom prst="rect">
            <a:avLst/>
          </a:prstGeom>
          <a:noFill/>
        </p:spPr>
        <p:txBody>
          <a:bodyPr wrap="none" rtlCol="0">
            <a:spAutoFit/>
          </a:bodyPr>
          <a:lstStyle/>
          <a:p>
            <a:r>
              <a:rPr lang="en-US" altLang="ko-KR" sz="2400" dirty="0">
                <a:latin typeface="Calibri" panose="020F0502020204030204" pitchFamily="34" charset="0"/>
              </a:rPr>
              <a:t>Output[1]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Input[j]*W[1,j]</a:t>
            </a:r>
            <a:endParaRPr lang="ko-KR" altLang="en-US" sz="2400" dirty="0">
              <a:latin typeface="Calibri" panose="020F0502020204030204" pitchFamily="34" charset="0"/>
            </a:endParaRPr>
          </a:p>
        </p:txBody>
      </p:sp>
      <p:sp>
        <p:nvSpPr>
          <p:cNvPr id="38" name="TextBox 37"/>
          <p:cNvSpPr txBox="1"/>
          <p:nvPr/>
        </p:nvSpPr>
        <p:spPr>
          <a:xfrm>
            <a:off x="452999" y="4670207"/>
            <a:ext cx="3970959" cy="461665"/>
          </a:xfrm>
          <a:prstGeom prst="rect">
            <a:avLst/>
          </a:prstGeom>
          <a:noFill/>
        </p:spPr>
        <p:txBody>
          <a:bodyPr wrap="none" rtlCol="0">
            <a:spAutoFit/>
          </a:bodyPr>
          <a:lstStyle/>
          <a:p>
            <a:r>
              <a:rPr lang="en-US" altLang="ko-KR" sz="2400" dirty="0">
                <a:latin typeface="Calibri" panose="020F0502020204030204" pitchFamily="34" charset="0"/>
              </a:rPr>
              <a:t>Output[2]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Input[j]*W[2,j]</a:t>
            </a:r>
            <a:endParaRPr lang="ko-KR" altLang="en-US" sz="2400" dirty="0">
              <a:latin typeface="Calibri" panose="020F0502020204030204" pitchFamily="34" charset="0"/>
            </a:endParaRPr>
          </a:p>
        </p:txBody>
      </p:sp>
      <p:sp>
        <p:nvSpPr>
          <p:cNvPr id="39" name="TextBox 38"/>
          <p:cNvSpPr txBox="1"/>
          <p:nvPr/>
        </p:nvSpPr>
        <p:spPr>
          <a:xfrm>
            <a:off x="452999" y="5760093"/>
            <a:ext cx="4472699" cy="461665"/>
          </a:xfrm>
          <a:prstGeom prst="rect">
            <a:avLst/>
          </a:prstGeom>
          <a:noFill/>
        </p:spPr>
        <p:txBody>
          <a:bodyPr wrap="none" rtlCol="0">
            <a:spAutoFit/>
          </a:bodyPr>
          <a:lstStyle/>
          <a:p>
            <a:r>
              <a:rPr lang="en-US" altLang="ko-KR" sz="2400" dirty="0">
                <a:latin typeface="Calibri" panose="020F0502020204030204" pitchFamily="34" charset="0"/>
              </a:rPr>
              <a:t>Output[255]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Input[j]*W[N-1,j]</a:t>
            </a:r>
            <a:endParaRPr lang="ko-KR" altLang="en-US" sz="2400" dirty="0">
              <a:latin typeface="Calibri" panose="020F0502020204030204" pitchFamily="34" charset="0"/>
            </a:endParaRPr>
          </a:p>
        </p:txBody>
      </p:sp>
      <p:sp>
        <p:nvSpPr>
          <p:cNvPr id="40" name="왼쪽 대괄호 39"/>
          <p:cNvSpPr/>
          <p:nvPr/>
        </p:nvSpPr>
        <p:spPr>
          <a:xfrm>
            <a:off x="5354596" y="3871784"/>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1" name="왼쪽 대괄호 40"/>
          <p:cNvSpPr/>
          <p:nvPr/>
        </p:nvSpPr>
        <p:spPr>
          <a:xfrm flipH="1">
            <a:off x="10019835" y="3871784"/>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2" name="왼쪽 대괄호 41"/>
          <p:cNvSpPr/>
          <p:nvPr/>
        </p:nvSpPr>
        <p:spPr>
          <a:xfrm>
            <a:off x="10286561" y="3871784"/>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3" name="왼쪽 대괄호 42"/>
          <p:cNvSpPr/>
          <p:nvPr/>
        </p:nvSpPr>
        <p:spPr>
          <a:xfrm flipH="1">
            <a:off x="11582407" y="3876380"/>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4" name="TextBox 43"/>
          <p:cNvSpPr txBox="1"/>
          <p:nvPr/>
        </p:nvSpPr>
        <p:spPr>
          <a:xfrm>
            <a:off x="10344667" y="3984835"/>
            <a:ext cx="998991" cy="369332"/>
          </a:xfrm>
          <a:prstGeom prst="rect">
            <a:avLst/>
          </a:prstGeom>
          <a:noFill/>
        </p:spPr>
        <p:txBody>
          <a:bodyPr wrap="none" rtlCol="0">
            <a:spAutoFit/>
          </a:bodyPr>
          <a:lstStyle/>
          <a:p>
            <a:r>
              <a:rPr lang="en-US" altLang="ko-KR" dirty="0"/>
              <a:t>Input[0]</a:t>
            </a:r>
            <a:endParaRPr lang="ko-KR" altLang="en-US" dirty="0"/>
          </a:p>
        </p:txBody>
      </p:sp>
      <p:sp>
        <p:nvSpPr>
          <p:cNvPr id="45" name="TextBox 44"/>
          <p:cNvSpPr txBox="1"/>
          <p:nvPr/>
        </p:nvSpPr>
        <p:spPr>
          <a:xfrm>
            <a:off x="10344667" y="4354167"/>
            <a:ext cx="998991" cy="369332"/>
          </a:xfrm>
          <a:prstGeom prst="rect">
            <a:avLst/>
          </a:prstGeom>
          <a:noFill/>
        </p:spPr>
        <p:txBody>
          <a:bodyPr wrap="none" rtlCol="0">
            <a:spAutoFit/>
          </a:bodyPr>
          <a:lstStyle/>
          <a:p>
            <a:r>
              <a:rPr lang="en-US" altLang="ko-KR" dirty="0"/>
              <a:t>Input[1]</a:t>
            </a:r>
            <a:endParaRPr lang="ko-KR" altLang="en-US" dirty="0"/>
          </a:p>
        </p:txBody>
      </p:sp>
      <p:sp>
        <p:nvSpPr>
          <p:cNvPr id="46" name="TextBox 45"/>
          <p:cNvSpPr txBox="1"/>
          <p:nvPr/>
        </p:nvSpPr>
        <p:spPr>
          <a:xfrm>
            <a:off x="10344749" y="4711567"/>
            <a:ext cx="998991" cy="369332"/>
          </a:xfrm>
          <a:prstGeom prst="rect">
            <a:avLst/>
          </a:prstGeom>
          <a:noFill/>
        </p:spPr>
        <p:txBody>
          <a:bodyPr wrap="none" rtlCol="0">
            <a:spAutoFit/>
          </a:bodyPr>
          <a:lstStyle/>
          <a:p>
            <a:r>
              <a:rPr lang="en-US" altLang="ko-KR" dirty="0"/>
              <a:t>Input[2]</a:t>
            </a:r>
            <a:endParaRPr lang="ko-KR" altLang="en-US" dirty="0"/>
          </a:p>
        </p:txBody>
      </p:sp>
      <p:sp>
        <p:nvSpPr>
          <p:cNvPr id="47" name="TextBox 46"/>
          <p:cNvSpPr txBox="1"/>
          <p:nvPr/>
        </p:nvSpPr>
        <p:spPr>
          <a:xfrm>
            <a:off x="10344666" y="5810440"/>
            <a:ext cx="1378904" cy="369332"/>
          </a:xfrm>
          <a:prstGeom prst="rect">
            <a:avLst/>
          </a:prstGeom>
          <a:noFill/>
        </p:spPr>
        <p:txBody>
          <a:bodyPr wrap="none" rtlCol="0">
            <a:spAutoFit/>
          </a:bodyPr>
          <a:lstStyle/>
          <a:p>
            <a:r>
              <a:rPr lang="en-US" altLang="ko-KR" dirty="0"/>
              <a:t>Input[1023]</a:t>
            </a:r>
            <a:endParaRPr lang="ko-KR" altLang="en-US" dirty="0"/>
          </a:p>
        </p:txBody>
      </p:sp>
    </p:spTree>
    <p:extLst>
      <p:ext uri="{BB962C8B-B14F-4D97-AF65-F5344CB8AC3E}">
        <p14:creationId xmlns:p14="http://schemas.microsoft.com/office/powerpoint/2010/main" val="1460715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Hardware (MV Accelerator) Design</a:t>
            </a:r>
            <a:endParaRPr kumimoji="1" lang="ko-KR" altLang="en-US" dirty="0">
              <a:solidFill>
                <a:srgbClr val="FF0000"/>
              </a:solidFill>
            </a:endParaRPr>
          </a:p>
        </p:txBody>
      </p:sp>
      <p:sp>
        <p:nvSpPr>
          <p:cNvPr id="3" name="내용 개체 틀 2">
            <a:extLst>
              <a:ext uri="{FF2B5EF4-FFF2-40B4-BE49-F238E27FC236}">
                <a16:creationId xmlns:a16="http://schemas.microsoft.com/office/drawing/2014/main" id="{ECEF634A-C031-904A-9927-649A19BF9689}"/>
              </a:ext>
            </a:extLst>
          </p:cNvPr>
          <p:cNvSpPr>
            <a:spLocks noGrp="1"/>
          </p:cNvSpPr>
          <p:nvPr>
            <p:ph idx="1"/>
          </p:nvPr>
        </p:nvSpPr>
        <p:spPr>
          <a:xfrm>
            <a:off x="5194344" y="1825624"/>
            <a:ext cx="6159456" cy="4702175"/>
          </a:xfrm>
        </p:spPr>
        <p:txBody>
          <a:bodyPr>
            <a:normAutofit lnSpcReduction="10000"/>
          </a:bodyPr>
          <a:lstStyle/>
          <a:p>
            <a:r>
              <a:rPr kumimoji="1" lang="en" altLang="ko-KR" dirty="0"/>
              <a:t>It computes multiple row*vector multiplications in parallel</a:t>
            </a:r>
          </a:p>
          <a:p>
            <a:r>
              <a:rPr kumimoji="1" lang="en" altLang="ko-KR" dirty="0"/>
              <a:t>Blocking is typically applied</a:t>
            </a:r>
          </a:p>
          <a:p>
            <a:r>
              <a:rPr kumimoji="1" lang="en" altLang="ko-KR" dirty="0"/>
              <a:t>Call overhead of blocking function</a:t>
            </a:r>
          </a:p>
          <a:p>
            <a:pPr lvl="1"/>
            <a:r>
              <a:rPr kumimoji="1" lang="en" altLang="ko-KR" dirty="0"/>
              <a:t>Initialization of software/hardware communication can take more time than a single data transfer</a:t>
            </a:r>
          </a:p>
          <a:p>
            <a:r>
              <a:rPr kumimoji="1" lang="en-US" altLang="ko-KR" dirty="0"/>
              <a:t>Call overhead can be reduced by increasing the block size which</a:t>
            </a:r>
          </a:p>
          <a:p>
            <a:pPr lvl="1"/>
            <a:r>
              <a:rPr kumimoji="1" lang="en-US" altLang="ko-KR" dirty="0"/>
              <a:t>Reduces # calls to the blocking function</a:t>
            </a:r>
          </a:p>
          <a:p>
            <a:pPr lvl="1"/>
            <a:r>
              <a:rPr kumimoji="1" lang="en-US" altLang="ko-KR" dirty="0"/>
              <a:t>Increases the amount of input/output data per function call</a:t>
            </a:r>
          </a:p>
        </p:txBody>
      </p:sp>
      <p:sp>
        <p:nvSpPr>
          <p:cNvPr id="70" name="TextBox 69">
            <a:extLst>
              <a:ext uri="{FF2B5EF4-FFF2-40B4-BE49-F238E27FC236}">
                <a16:creationId xmlns:a16="http://schemas.microsoft.com/office/drawing/2014/main" id="{B571C23E-E039-A741-9E86-635443F3A796}"/>
              </a:ext>
            </a:extLst>
          </p:cNvPr>
          <p:cNvSpPr txBox="1"/>
          <p:nvPr/>
        </p:nvSpPr>
        <p:spPr>
          <a:xfrm>
            <a:off x="659732" y="1958499"/>
            <a:ext cx="4718177" cy="523220"/>
          </a:xfrm>
          <a:prstGeom prst="rect">
            <a:avLst/>
          </a:prstGeom>
          <a:noFill/>
        </p:spPr>
        <p:txBody>
          <a:bodyPr wrap="square" rtlCol="0">
            <a:spAutoFit/>
          </a:bodyPr>
          <a:lstStyle/>
          <a:p>
            <a:pPr algn="ctr"/>
            <a:r>
              <a:rPr lang="en-US" sz="2800" b="1" dirty="0">
                <a:latin typeface="Malgun Gothic" panose="020B0503020000020004" pitchFamily="34" charset="-127"/>
                <a:ea typeface="Malgun Gothic" panose="020B0503020000020004" pitchFamily="34" charset="-127"/>
              </a:rPr>
              <a:t>Baseline Accelerator</a:t>
            </a:r>
          </a:p>
        </p:txBody>
      </p:sp>
      <p:sp>
        <p:nvSpPr>
          <p:cNvPr id="72" name="직사각형 71">
            <a:extLst>
              <a:ext uri="{FF2B5EF4-FFF2-40B4-BE49-F238E27FC236}">
                <a16:creationId xmlns:a16="http://schemas.microsoft.com/office/drawing/2014/main" id="{C550C675-8C95-D94C-BC7D-FF2B479D3709}"/>
              </a:ext>
            </a:extLst>
          </p:cNvPr>
          <p:cNvSpPr/>
          <p:nvPr/>
        </p:nvSpPr>
        <p:spPr>
          <a:xfrm>
            <a:off x="1647355" y="2762991"/>
            <a:ext cx="3229445" cy="736507"/>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3600" dirty="0" err="1">
                <a:solidFill>
                  <a:schemeClr val="tx1"/>
                </a:solidFill>
                <a:latin typeface="Tahoma" panose="020B0604030504040204" pitchFamily="34" charset="0"/>
                <a:ea typeface="Tahoma" panose="020B0604030504040204" pitchFamily="34" charset="0"/>
                <a:cs typeface="Tahoma" panose="020B0604030504040204" pitchFamily="34" charset="0"/>
              </a:rPr>
              <a:t>Vec</a:t>
            </a:r>
            <a:endParaRPr lang="ko-KR" altLang="en-US" sz="3600" dirty="0">
              <a:solidFill>
                <a:schemeClr val="tx1"/>
              </a:solidFill>
              <a:latin typeface="Tahoma" panose="020B0604030504040204" pitchFamily="34" charset="0"/>
              <a:cs typeface="Tahoma" panose="020B0604030504040204" pitchFamily="34" charset="0"/>
            </a:endParaRPr>
          </a:p>
        </p:txBody>
      </p:sp>
      <p:sp>
        <p:nvSpPr>
          <p:cNvPr id="73" name="직사각형 72">
            <a:extLst>
              <a:ext uri="{FF2B5EF4-FFF2-40B4-BE49-F238E27FC236}">
                <a16:creationId xmlns:a16="http://schemas.microsoft.com/office/drawing/2014/main" id="{A7356CF7-08C6-984F-86CF-FBB38CBE19CD}"/>
              </a:ext>
            </a:extLst>
          </p:cNvPr>
          <p:cNvSpPr/>
          <p:nvPr/>
        </p:nvSpPr>
        <p:spPr>
          <a:xfrm>
            <a:off x="858821" y="3640320"/>
            <a:ext cx="2160000" cy="21600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ltLang="ko-KR" sz="3600" dirty="0">
              <a:solidFill>
                <a:schemeClr val="tx1"/>
              </a:solidFill>
              <a:latin typeface="Tahoma" panose="020B0604030504040204" pitchFamily="34" charset="0"/>
              <a:cs typeface="Tahoma" panose="020B0604030504040204" pitchFamily="34" charset="0"/>
            </a:endParaRPr>
          </a:p>
          <a:p>
            <a:pPr algn="ctr"/>
            <a:endParaRPr lang="en-US" altLang="ko-KR" sz="3600" dirty="0">
              <a:solidFill>
                <a:schemeClr val="tx1"/>
              </a:solidFill>
              <a:latin typeface="Tahoma" panose="020B0604030504040204" pitchFamily="34" charset="0"/>
              <a:cs typeface="Tahoma" panose="020B0604030504040204" pitchFamily="34" charset="0"/>
            </a:endParaRPr>
          </a:p>
          <a:p>
            <a:pPr lvl="1" algn="r"/>
            <a:r>
              <a:rPr lang="en-US" altLang="ko-KR" sz="3600" dirty="0">
                <a:solidFill>
                  <a:schemeClr val="tx1"/>
                </a:solidFill>
                <a:latin typeface="Tahoma" panose="020B0604030504040204" pitchFamily="34" charset="0"/>
                <a:cs typeface="Tahoma" panose="020B0604030504040204" pitchFamily="34" charset="0"/>
              </a:rPr>
              <a:t>Matrix</a:t>
            </a:r>
            <a:endParaRPr lang="ko-KR" altLang="en-US" sz="3600" dirty="0">
              <a:solidFill>
                <a:schemeClr val="tx1"/>
              </a:solidFill>
              <a:latin typeface="Tahoma" panose="020B0604030504040204" pitchFamily="34" charset="0"/>
              <a:cs typeface="Tahoma" panose="020B0604030504040204" pitchFamily="34" charset="0"/>
            </a:endParaRPr>
          </a:p>
        </p:txBody>
      </p:sp>
      <p:sp>
        <p:nvSpPr>
          <p:cNvPr id="74" name="직사각형 73">
            <a:extLst>
              <a:ext uri="{FF2B5EF4-FFF2-40B4-BE49-F238E27FC236}">
                <a16:creationId xmlns:a16="http://schemas.microsoft.com/office/drawing/2014/main" id="{02F08D3C-1318-484F-A254-F4DDEA0F0D8F}"/>
              </a:ext>
            </a:extLst>
          </p:cNvPr>
          <p:cNvSpPr/>
          <p:nvPr/>
        </p:nvSpPr>
        <p:spPr>
          <a:xfrm>
            <a:off x="1647355" y="2758601"/>
            <a:ext cx="3229445" cy="74089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3200" dirty="0">
                <a:solidFill>
                  <a:schemeClr val="tx1"/>
                </a:solidFill>
                <a:latin typeface="Tahoma" panose="020B0604030504040204" pitchFamily="34" charset="0"/>
                <a:ea typeface="Tahoma" panose="020B0604030504040204" pitchFamily="34" charset="0"/>
                <a:cs typeface="Tahoma" panose="020B0604030504040204" pitchFamily="34" charset="0"/>
              </a:rPr>
              <a:t>X</a:t>
            </a:r>
            <a:r>
              <a:rPr lang="en-US" altLang="ko-KR" sz="3200" dirty="0">
                <a:solidFill>
                  <a:srgbClr val="FF0000"/>
                </a:solidFill>
                <a:latin typeface="Tahoma" panose="020B0604030504040204" pitchFamily="34" charset="0"/>
                <a:ea typeface="Tahoma" panose="020B0604030504040204" pitchFamily="34" charset="0"/>
                <a:cs typeface="Tahoma" panose="020B0604030504040204" pitchFamily="34" charset="0"/>
              </a:rPr>
              <a:t>0</a:t>
            </a:r>
            <a:r>
              <a:rPr lang="en-US" altLang="ko-KR" sz="3200" dirty="0">
                <a:solidFill>
                  <a:schemeClr val="tx1"/>
                </a:solidFill>
                <a:latin typeface="Tahoma" panose="020B0604030504040204" pitchFamily="34" charset="0"/>
                <a:ea typeface="Tahoma" panose="020B0604030504040204" pitchFamily="34" charset="0"/>
                <a:cs typeface="Tahoma" panose="020B0604030504040204" pitchFamily="34" charset="0"/>
              </a:rPr>
              <a:t>XX</a:t>
            </a:r>
            <a:r>
              <a:rPr lang="en-US" altLang="ko-KR" sz="3200" dirty="0">
                <a:solidFill>
                  <a:srgbClr val="FF0000"/>
                </a:solidFill>
                <a:latin typeface="Tahoma" panose="020B0604030504040204" pitchFamily="34" charset="0"/>
                <a:ea typeface="Tahoma" panose="020B0604030504040204" pitchFamily="34" charset="0"/>
                <a:cs typeface="Tahoma" panose="020B0604030504040204" pitchFamily="34" charset="0"/>
              </a:rPr>
              <a:t>0</a:t>
            </a:r>
            <a:r>
              <a:rPr lang="en-US" altLang="ko-KR" sz="3200" dirty="0">
                <a:solidFill>
                  <a:schemeClr val="tx1"/>
                </a:solidFill>
                <a:latin typeface="Tahoma" panose="020B0604030504040204" pitchFamily="34" charset="0"/>
                <a:ea typeface="Tahoma" panose="020B0604030504040204" pitchFamily="34" charset="0"/>
                <a:cs typeface="Tahoma" panose="020B0604030504040204" pitchFamily="34" charset="0"/>
              </a:rPr>
              <a:t>X0X</a:t>
            </a:r>
            <a:endParaRPr lang="ko-KR" altLang="en-US" sz="3200" dirty="0">
              <a:solidFill>
                <a:schemeClr val="tx1"/>
              </a:solidFill>
              <a:latin typeface="Tahoma" panose="020B0604030504040204" pitchFamily="34" charset="0"/>
              <a:cs typeface="Tahoma" panose="020B0604030504040204" pitchFamily="34" charset="0"/>
            </a:endParaRPr>
          </a:p>
        </p:txBody>
      </p:sp>
      <p:sp>
        <p:nvSpPr>
          <p:cNvPr id="75" name="직사각형 74">
            <a:extLst>
              <a:ext uri="{FF2B5EF4-FFF2-40B4-BE49-F238E27FC236}">
                <a16:creationId xmlns:a16="http://schemas.microsoft.com/office/drawing/2014/main" id="{C1C5C52A-7A14-B846-8A59-2C984219E3EC}"/>
              </a:ext>
            </a:extLst>
          </p:cNvPr>
          <p:cNvSpPr/>
          <p:nvPr/>
        </p:nvSpPr>
        <p:spPr>
          <a:xfrm>
            <a:off x="3718330" y="3630148"/>
            <a:ext cx="1080000" cy="1080000"/>
          </a:xfrm>
          <a:prstGeom prst="rect">
            <a:avLst/>
          </a:prstGeom>
          <a:solidFill>
            <a:schemeClr val="bg2">
              <a:lumMod val="9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Tahoma" panose="020B0604030504040204" pitchFamily="34" charset="0"/>
                <a:cs typeface="Tahoma" panose="020B0604030504040204" pitchFamily="34" charset="0"/>
              </a:rPr>
              <a:t>PE0</a:t>
            </a:r>
            <a:endParaRPr lang="ko-KR" altLang="en-US" sz="3200" dirty="0">
              <a:solidFill>
                <a:schemeClr val="tx1"/>
              </a:solidFill>
              <a:latin typeface="Tahoma" panose="020B0604030504040204" pitchFamily="34" charset="0"/>
              <a:cs typeface="Tahoma" panose="020B0604030504040204" pitchFamily="34" charset="0"/>
            </a:endParaRPr>
          </a:p>
        </p:txBody>
      </p:sp>
      <p:sp>
        <p:nvSpPr>
          <p:cNvPr id="76" name="직사각형 75">
            <a:extLst>
              <a:ext uri="{FF2B5EF4-FFF2-40B4-BE49-F238E27FC236}">
                <a16:creationId xmlns:a16="http://schemas.microsoft.com/office/drawing/2014/main" id="{39367430-B7E0-B740-87CE-4C9691C04CC8}"/>
              </a:ext>
            </a:extLst>
          </p:cNvPr>
          <p:cNvSpPr/>
          <p:nvPr/>
        </p:nvSpPr>
        <p:spPr>
          <a:xfrm>
            <a:off x="3718330" y="4840798"/>
            <a:ext cx="1080000" cy="1080000"/>
          </a:xfrm>
          <a:prstGeom prst="rect">
            <a:avLst/>
          </a:prstGeom>
          <a:solidFill>
            <a:schemeClr val="bg2">
              <a:lumMod val="9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200" dirty="0">
                <a:solidFill>
                  <a:schemeClr val="tx1"/>
                </a:solidFill>
                <a:latin typeface="Tahoma" panose="020B0604030504040204" pitchFamily="34" charset="0"/>
                <a:cs typeface="Tahoma" panose="020B0604030504040204" pitchFamily="34" charset="0"/>
              </a:rPr>
              <a:t>PE1</a:t>
            </a:r>
            <a:endParaRPr lang="ko-KR" altLang="en-US" sz="3200" dirty="0">
              <a:solidFill>
                <a:schemeClr val="tx1"/>
              </a:solidFill>
              <a:latin typeface="Tahoma" panose="020B0604030504040204" pitchFamily="34" charset="0"/>
              <a:cs typeface="Tahoma" panose="020B0604030504040204" pitchFamily="34" charset="0"/>
            </a:endParaRPr>
          </a:p>
        </p:txBody>
      </p:sp>
      <p:sp>
        <p:nvSpPr>
          <p:cNvPr id="77" name="직사각형 76">
            <a:extLst>
              <a:ext uri="{FF2B5EF4-FFF2-40B4-BE49-F238E27FC236}">
                <a16:creationId xmlns:a16="http://schemas.microsoft.com/office/drawing/2014/main" id="{EF437EFB-27D3-0948-98C4-7EE0A5C9DF04}"/>
              </a:ext>
            </a:extLst>
          </p:cNvPr>
          <p:cNvSpPr/>
          <p:nvPr/>
        </p:nvSpPr>
        <p:spPr>
          <a:xfrm>
            <a:off x="864431" y="3640320"/>
            <a:ext cx="2160000" cy="216000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3200" dirty="0">
                <a:solidFill>
                  <a:schemeClr val="tx1"/>
                </a:solidFill>
                <a:latin typeface="Tahoma" panose="020B0604030504040204" pitchFamily="34" charset="0"/>
                <a:cs typeface="Tahoma" panose="020B0604030504040204" pitchFamily="34" charset="0"/>
              </a:rPr>
              <a:t>X0XX0XX</a:t>
            </a:r>
          </a:p>
          <a:p>
            <a:r>
              <a:rPr lang="en-US" altLang="ko-KR" sz="3200" dirty="0">
                <a:solidFill>
                  <a:schemeClr val="tx1"/>
                </a:solidFill>
                <a:latin typeface="Tahoma" panose="020B0604030504040204" pitchFamily="34" charset="0"/>
                <a:cs typeface="Tahoma" panose="020B0604030504040204" pitchFamily="34" charset="0"/>
              </a:rPr>
              <a:t>0X00X0X</a:t>
            </a:r>
            <a:endParaRPr lang="ko-KR" altLang="en-US" sz="3200" dirty="0">
              <a:solidFill>
                <a:schemeClr val="tx1"/>
              </a:solidFill>
              <a:latin typeface="Tahoma" panose="020B0604030504040204" pitchFamily="34" charset="0"/>
              <a:cs typeface="Tahoma" panose="020B0604030504040204" pitchFamily="34" charset="0"/>
            </a:endParaRPr>
          </a:p>
        </p:txBody>
      </p:sp>
      <p:cxnSp>
        <p:nvCxnSpPr>
          <p:cNvPr id="79" name="직선 화살표 연결선 78">
            <a:extLst>
              <a:ext uri="{FF2B5EF4-FFF2-40B4-BE49-F238E27FC236}">
                <a16:creationId xmlns:a16="http://schemas.microsoft.com/office/drawing/2014/main" id="{D0D8785E-66D9-BF4C-8882-954BCEA661E3}"/>
              </a:ext>
            </a:extLst>
          </p:cNvPr>
          <p:cNvCxnSpPr/>
          <p:nvPr/>
        </p:nvCxnSpPr>
        <p:spPr>
          <a:xfrm>
            <a:off x="3152305" y="5480698"/>
            <a:ext cx="54000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직선 화살표 연결선 79">
            <a:extLst>
              <a:ext uri="{FF2B5EF4-FFF2-40B4-BE49-F238E27FC236}">
                <a16:creationId xmlns:a16="http://schemas.microsoft.com/office/drawing/2014/main" id="{C90D0B75-2B9D-3644-9F7B-B6D7D6D003E7}"/>
              </a:ext>
            </a:extLst>
          </p:cNvPr>
          <p:cNvCxnSpPr/>
          <p:nvPr/>
        </p:nvCxnSpPr>
        <p:spPr>
          <a:xfrm>
            <a:off x="3152305" y="4260148"/>
            <a:ext cx="540000" cy="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6D3E1394-A49E-2B40-8A4C-192591B4F285}"/>
              </a:ext>
            </a:extLst>
          </p:cNvPr>
          <p:cNvCxnSpPr/>
          <p:nvPr/>
        </p:nvCxnSpPr>
        <p:spPr>
          <a:xfrm>
            <a:off x="2612305" y="3938970"/>
            <a:ext cx="108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5C4C8E6B-5C0C-BE45-8C51-EE69FD39AB0C}"/>
              </a:ext>
            </a:extLst>
          </p:cNvPr>
          <p:cNvCxnSpPr/>
          <p:nvPr/>
        </p:nvCxnSpPr>
        <p:spPr>
          <a:xfrm>
            <a:off x="2864695" y="5119918"/>
            <a:ext cx="828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연결선 66">
            <a:extLst>
              <a:ext uri="{FF2B5EF4-FFF2-40B4-BE49-F238E27FC236}">
                <a16:creationId xmlns:a16="http://schemas.microsoft.com/office/drawing/2014/main" id="{CFFF933F-ECE6-294F-9498-7DE4795A41AC}"/>
              </a:ext>
            </a:extLst>
          </p:cNvPr>
          <p:cNvCxnSpPr/>
          <p:nvPr/>
        </p:nvCxnSpPr>
        <p:spPr>
          <a:xfrm>
            <a:off x="2872046" y="4433220"/>
            <a:ext cx="0" cy="720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직선 연결선 67">
            <a:extLst>
              <a:ext uri="{FF2B5EF4-FFF2-40B4-BE49-F238E27FC236}">
                <a16:creationId xmlns:a16="http://schemas.microsoft.com/office/drawing/2014/main" id="{F10219C1-DBD7-AD4D-907F-98872C0ECB5A}"/>
              </a:ext>
            </a:extLst>
          </p:cNvPr>
          <p:cNvCxnSpPr/>
          <p:nvPr/>
        </p:nvCxnSpPr>
        <p:spPr>
          <a:xfrm rot="5400000">
            <a:off x="2757476" y="4344760"/>
            <a:ext cx="0" cy="2520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직선 연결선 50">
            <a:extLst>
              <a:ext uri="{FF2B5EF4-FFF2-40B4-BE49-F238E27FC236}">
                <a16:creationId xmlns:a16="http://schemas.microsoft.com/office/drawing/2014/main" id="{3FA5586A-A4DD-1149-A122-BECB42B3A918}"/>
              </a:ext>
            </a:extLst>
          </p:cNvPr>
          <p:cNvCxnSpPr/>
          <p:nvPr/>
        </p:nvCxnSpPr>
        <p:spPr>
          <a:xfrm>
            <a:off x="3152305" y="3370576"/>
            <a:ext cx="0" cy="21420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직선 연결선 55">
            <a:extLst>
              <a:ext uri="{FF2B5EF4-FFF2-40B4-BE49-F238E27FC236}">
                <a16:creationId xmlns:a16="http://schemas.microsoft.com/office/drawing/2014/main" id="{40518065-6E60-C347-B873-CACE36FE65C8}"/>
              </a:ext>
            </a:extLst>
          </p:cNvPr>
          <p:cNvCxnSpPr/>
          <p:nvPr/>
        </p:nvCxnSpPr>
        <p:spPr>
          <a:xfrm>
            <a:off x="1885934" y="3238450"/>
            <a:ext cx="0" cy="1800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직선 연결선 57">
            <a:extLst>
              <a:ext uri="{FF2B5EF4-FFF2-40B4-BE49-F238E27FC236}">
                <a16:creationId xmlns:a16="http://schemas.microsoft.com/office/drawing/2014/main" id="{0CA4911B-EE6A-4946-ACC6-CF0C5B1E86C8}"/>
              </a:ext>
            </a:extLst>
          </p:cNvPr>
          <p:cNvCxnSpPr/>
          <p:nvPr/>
        </p:nvCxnSpPr>
        <p:spPr>
          <a:xfrm rot="5400000">
            <a:off x="2528080" y="2735056"/>
            <a:ext cx="0" cy="133200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076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0909300" cy="4351338"/>
          </a:xfrm>
        </p:spPr>
        <p:txBody>
          <a:bodyPr/>
          <a:lstStyle/>
          <a:p>
            <a:r>
              <a:rPr kumimoji="1" lang="en-US" altLang="ko-KR" dirty="0"/>
              <a:t>Block size is typically determined by memory size and # compute units in processing elements (PEs) </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F0625FC9-BC7A-4C44-A9AC-0B7F8EE2E2A7}"/>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8">
            <a:extLst>
              <a:ext uri="{FF2B5EF4-FFF2-40B4-BE49-F238E27FC236}">
                <a16:creationId xmlns:a16="http://schemas.microsoft.com/office/drawing/2014/main" id="{C27CE30A-15BE-D745-B79E-9E897BFE4F7B}"/>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BBA97BB4-611B-1945-B60D-B1FBF64DC9D2}"/>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5A203120-6A8C-E84E-8386-569D3A86C732}"/>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8" name="직사각형 27">
            <a:extLst>
              <a:ext uri="{FF2B5EF4-FFF2-40B4-BE49-F238E27FC236}">
                <a16:creationId xmlns:a16="http://schemas.microsoft.com/office/drawing/2014/main" id="{A178EDB1-B33B-FD46-A588-147862C3510C}"/>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29" name="직사각형 28">
            <a:extLst>
              <a:ext uri="{FF2B5EF4-FFF2-40B4-BE49-F238E27FC236}">
                <a16:creationId xmlns:a16="http://schemas.microsoft.com/office/drawing/2014/main" id="{6003B9D7-5422-BD4A-BD6A-AB8005DB0E8F}"/>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8980334" y="3241286"/>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6215296" y="3233289"/>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927100" y="3238160"/>
            <a:ext cx="1099088" cy="10827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C44CA457-387C-4B4F-93BA-CA36D3622521}"/>
              </a:ext>
            </a:extLst>
          </p:cNvPr>
          <p:cNvSpPr txBox="1"/>
          <p:nvPr/>
        </p:nvSpPr>
        <p:spPr>
          <a:xfrm>
            <a:off x="6979241" y="2896289"/>
            <a:ext cx="561372" cy="369332"/>
          </a:xfrm>
          <a:prstGeom prst="rect">
            <a:avLst/>
          </a:prstGeom>
          <a:noFill/>
        </p:spPr>
        <p:txBody>
          <a:bodyPr wrap="none" rtlCol="0">
            <a:spAutoFit/>
          </a:bodyPr>
          <a:lstStyle/>
          <a:p>
            <a:r>
              <a:rPr kumimoji="1" lang="en-US" altLang="ko-KR" dirty="0"/>
              <a:t>PE1</a:t>
            </a:r>
            <a:endParaRPr kumimoji="1" lang="ko-KR" altLang="en-US" dirty="0"/>
          </a:p>
        </p:txBody>
      </p:sp>
      <p:sp>
        <p:nvSpPr>
          <p:cNvPr id="117" name="TextBox 116">
            <a:extLst>
              <a:ext uri="{FF2B5EF4-FFF2-40B4-BE49-F238E27FC236}">
                <a16:creationId xmlns:a16="http://schemas.microsoft.com/office/drawing/2014/main" id="{72D87D87-E73F-2F4B-ADCF-9B8DD14E6C14}"/>
              </a:ext>
            </a:extLst>
          </p:cNvPr>
          <p:cNvSpPr txBox="1"/>
          <p:nvPr/>
        </p:nvSpPr>
        <p:spPr>
          <a:xfrm>
            <a:off x="9744279" y="2896289"/>
            <a:ext cx="561372" cy="369332"/>
          </a:xfrm>
          <a:prstGeom prst="rect">
            <a:avLst/>
          </a:prstGeom>
          <a:noFill/>
        </p:spPr>
        <p:txBody>
          <a:bodyPr wrap="none" rtlCol="0">
            <a:spAutoFit/>
          </a:bodyPr>
          <a:lstStyle/>
          <a:p>
            <a:r>
              <a:rPr kumimoji="1" lang="en-US" altLang="ko-KR" dirty="0"/>
              <a:t>PE2</a:t>
            </a:r>
            <a:endParaRPr kumimoji="1" lang="ko-KR" altLang="en-US" dirty="0"/>
          </a:p>
        </p:txBody>
      </p:sp>
    </p:spTree>
    <p:extLst>
      <p:ext uri="{BB962C8B-B14F-4D97-AF65-F5344CB8AC3E}">
        <p14:creationId xmlns:p14="http://schemas.microsoft.com/office/powerpoint/2010/main" val="800620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435062" y="0"/>
            <a:ext cx="756938" cy="369332"/>
          </a:xfrm>
          <a:prstGeom prst="rect">
            <a:avLst/>
          </a:prstGeom>
          <a:noFill/>
        </p:spPr>
        <p:txBody>
          <a:bodyPr wrap="none" rtlCol="0">
            <a:spAutoFit/>
          </a:bodyPr>
          <a:lstStyle/>
          <a:p>
            <a:r>
              <a:rPr lang="en-US" altLang="ko-KR" dirty="0">
                <a:latin typeface="Calibri" panose="020F0502020204030204" pitchFamily="34" charset="0"/>
              </a:rPr>
              <a:t>[Bear]</a:t>
            </a:r>
            <a:endParaRPr lang="ko-KR" altLang="en-US" dirty="0">
              <a:latin typeface="Calibri" panose="020F0502020204030204" pitchFamily="34" charset="0"/>
            </a:endParaRPr>
          </a:p>
        </p:txBody>
      </p:sp>
      <p:sp>
        <p:nvSpPr>
          <p:cNvPr id="3" name="제목 2"/>
          <p:cNvSpPr>
            <a:spLocks noGrp="1"/>
          </p:cNvSpPr>
          <p:nvPr>
            <p:ph type="title"/>
          </p:nvPr>
        </p:nvSpPr>
        <p:spPr>
          <a:xfrm>
            <a:off x="0" y="118382"/>
            <a:ext cx="12192000" cy="1325563"/>
          </a:xfrm>
        </p:spPr>
        <p:txBody>
          <a:bodyPr/>
          <a:lstStyle/>
          <a:p>
            <a:pPr algn="ctr"/>
            <a:r>
              <a:rPr lang="en-US" altLang="ko-KR" dirty="0">
                <a:ea typeface="나눔고딕 ExtraBold" pitchFamily="50" charset="-127"/>
              </a:rPr>
              <a:t>Retina: On-centered Cell ~ Image Sensor Cell</a:t>
            </a:r>
            <a:endParaRPr lang="ko-KR" altLang="en-US" dirty="0"/>
          </a:p>
        </p:txBody>
      </p:sp>
      <p:pic>
        <p:nvPicPr>
          <p:cNvPr id="8" name="그림 7"/>
          <p:cNvPicPr>
            <a:picLocks noChangeAspect="1"/>
          </p:cNvPicPr>
          <p:nvPr/>
        </p:nvPicPr>
        <p:blipFill>
          <a:blip r:embed="rId3"/>
          <a:stretch>
            <a:fillRect/>
          </a:stretch>
        </p:blipFill>
        <p:spPr>
          <a:xfrm>
            <a:off x="1752787" y="1302589"/>
            <a:ext cx="4812376" cy="2693772"/>
          </a:xfrm>
          <a:prstGeom prst="rect">
            <a:avLst/>
          </a:prstGeom>
        </p:spPr>
      </p:pic>
      <p:pic>
        <p:nvPicPr>
          <p:cNvPr id="10" name="그림 9"/>
          <p:cNvPicPr>
            <a:picLocks noChangeAspect="1"/>
          </p:cNvPicPr>
          <p:nvPr/>
        </p:nvPicPr>
        <p:blipFill>
          <a:blip r:embed="rId4"/>
          <a:stretch>
            <a:fillRect/>
          </a:stretch>
        </p:blipFill>
        <p:spPr>
          <a:xfrm>
            <a:off x="7757776" y="1279802"/>
            <a:ext cx="2044287" cy="2739345"/>
          </a:xfrm>
          <a:prstGeom prst="rect">
            <a:avLst/>
          </a:prstGeom>
        </p:spPr>
      </p:pic>
      <p:pic>
        <p:nvPicPr>
          <p:cNvPr id="11" name="그림 10"/>
          <p:cNvPicPr>
            <a:picLocks noChangeAspect="1"/>
          </p:cNvPicPr>
          <p:nvPr/>
        </p:nvPicPr>
        <p:blipFill>
          <a:blip r:embed="rId5"/>
          <a:stretch>
            <a:fillRect/>
          </a:stretch>
        </p:blipFill>
        <p:spPr>
          <a:xfrm>
            <a:off x="2459154" y="4247311"/>
            <a:ext cx="7273691" cy="2424564"/>
          </a:xfrm>
          <a:prstGeom prst="rect">
            <a:avLst/>
          </a:prstGeom>
        </p:spPr>
      </p:pic>
    </p:spTree>
    <p:extLst>
      <p:ext uri="{BB962C8B-B14F-4D97-AF65-F5344CB8AC3E}">
        <p14:creationId xmlns:p14="http://schemas.microsoft.com/office/powerpoint/2010/main" val="3651288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endParaRPr kumimoji="1" lang="ko-KR" altLang="en-US" dirty="0"/>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0515600" cy="4351338"/>
          </a:xfrm>
        </p:spPr>
        <p:txBody>
          <a:bodyPr/>
          <a:lstStyle/>
          <a:p>
            <a:r>
              <a:rPr kumimoji="1" lang="en-US" altLang="ko-KR" dirty="0"/>
              <a:t>1</a:t>
            </a:r>
            <a:r>
              <a:rPr kumimoji="1" lang="en-US" altLang="ko-KR" baseline="30000" dirty="0"/>
              <a:t>st</a:t>
            </a:r>
            <a:r>
              <a:rPr kumimoji="1" lang="en-US" altLang="ko-KR" dirty="0"/>
              <a:t> clock cycle: Broadcast ‘1’ to two PEs and each PE multiplies the broadcast vector element by its own weight</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F0625FC9-BC7A-4C44-A9AC-0B7F8EE2E2A7}"/>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8">
            <a:extLst>
              <a:ext uri="{FF2B5EF4-FFF2-40B4-BE49-F238E27FC236}">
                <a16:creationId xmlns:a16="http://schemas.microsoft.com/office/drawing/2014/main" id="{C27CE30A-15BE-D745-B79E-9E897BFE4F7B}"/>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BBA97BB4-611B-1945-B60D-B1FBF64DC9D2}"/>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5A203120-6A8C-E84E-8386-569D3A86C732}"/>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8" name="직사각형 27">
            <a:extLst>
              <a:ext uri="{FF2B5EF4-FFF2-40B4-BE49-F238E27FC236}">
                <a16:creationId xmlns:a16="http://schemas.microsoft.com/office/drawing/2014/main" id="{A178EDB1-B33B-FD46-A588-147862C3510C}"/>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29" name="직사각형 28">
            <a:extLst>
              <a:ext uri="{FF2B5EF4-FFF2-40B4-BE49-F238E27FC236}">
                <a16:creationId xmlns:a16="http://schemas.microsoft.com/office/drawing/2014/main" id="{6003B9D7-5422-BD4A-BD6A-AB8005DB0E8F}"/>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8980334" y="3241286"/>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6215296" y="3233289"/>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927100" y="3238160"/>
            <a:ext cx="1043602" cy="10827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12371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endParaRPr kumimoji="1" lang="ko-KR" altLang="en-US" dirty="0"/>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0515600" cy="4351338"/>
          </a:xfrm>
        </p:spPr>
        <p:txBody>
          <a:bodyPr/>
          <a:lstStyle/>
          <a:p>
            <a:r>
              <a:rPr kumimoji="1" lang="en-US" altLang="ko-KR" dirty="0"/>
              <a:t>2</a:t>
            </a:r>
            <a:r>
              <a:rPr kumimoji="1" lang="en-US" altLang="ko-KR" baseline="30000" dirty="0"/>
              <a:t>nd</a:t>
            </a:r>
            <a:r>
              <a:rPr kumimoji="1" lang="en-US" altLang="ko-KR" dirty="0"/>
              <a:t> clock cycle: Broadcast ‘5’ to two PEs and each PE multiplies the broadcast vector element by its own weight</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F0625FC9-BC7A-4C44-A9AC-0B7F8EE2E2A7}"/>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직사각형 8">
            <a:extLst>
              <a:ext uri="{FF2B5EF4-FFF2-40B4-BE49-F238E27FC236}">
                <a16:creationId xmlns:a16="http://schemas.microsoft.com/office/drawing/2014/main" id="{C27CE30A-15BE-D745-B79E-9E897BFE4F7B}"/>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BBA97BB4-611B-1945-B60D-B1FBF64DC9D2}"/>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직사각형 12">
            <a:extLst>
              <a:ext uri="{FF2B5EF4-FFF2-40B4-BE49-F238E27FC236}">
                <a16:creationId xmlns:a16="http://schemas.microsoft.com/office/drawing/2014/main" id="{5A203120-6A8C-E84E-8386-569D3A86C732}"/>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8" name="직사각형 27">
            <a:extLst>
              <a:ext uri="{FF2B5EF4-FFF2-40B4-BE49-F238E27FC236}">
                <a16:creationId xmlns:a16="http://schemas.microsoft.com/office/drawing/2014/main" id="{A178EDB1-B33B-FD46-A588-147862C3510C}"/>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29" name="직사각형 28">
            <a:extLst>
              <a:ext uri="{FF2B5EF4-FFF2-40B4-BE49-F238E27FC236}">
                <a16:creationId xmlns:a16="http://schemas.microsoft.com/office/drawing/2014/main" id="{6003B9D7-5422-BD4A-BD6A-AB8005DB0E8F}"/>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8980334" y="3241286"/>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6215296" y="3233289"/>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927100" y="3238160"/>
            <a:ext cx="1043602" cy="10827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22786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endParaRPr kumimoji="1" lang="ko-KR" altLang="en-US" dirty="0"/>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0515600" cy="4351338"/>
          </a:xfrm>
        </p:spPr>
        <p:txBody>
          <a:bodyPr/>
          <a:lstStyle/>
          <a:p>
            <a:r>
              <a:rPr kumimoji="1" lang="en-US" altLang="ko-KR" dirty="0"/>
              <a:t>3</a:t>
            </a:r>
            <a:r>
              <a:rPr kumimoji="1" lang="en-US" altLang="ko-KR" baseline="30000" dirty="0"/>
              <a:t>rd</a:t>
            </a:r>
            <a:r>
              <a:rPr kumimoji="1" lang="en-US" altLang="ko-KR" dirty="0"/>
              <a:t> clock cycle: Move to the next block and do the same work</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F0625FC9-BC7A-4C44-A9AC-0B7F8EE2E2A7}"/>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e</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 name="직사각형 8">
            <a:extLst>
              <a:ext uri="{FF2B5EF4-FFF2-40B4-BE49-F238E27FC236}">
                <a16:creationId xmlns:a16="http://schemas.microsoft.com/office/drawing/2014/main" id="{C27CE30A-15BE-D745-B79E-9E897BFE4F7B}"/>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f</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BBA97BB4-611B-1945-B60D-B1FBF64DC9D2}"/>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g</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3" name="직사각형 12">
            <a:extLst>
              <a:ext uri="{FF2B5EF4-FFF2-40B4-BE49-F238E27FC236}">
                <a16:creationId xmlns:a16="http://schemas.microsoft.com/office/drawing/2014/main" id="{5A203120-6A8C-E84E-8386-569D3A86C732}"/>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h</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8" name="직사각형 27">
            <a:extLst>
              <a:ext uri="{FF2B5EF4-FFF2-40B4-BE49-F238E27FC236}">
                <a16:creationId xmlns:a16="http://schemas.microsoft.com/office/drawing/2014/main" id="{A178EDB1-B33B-FD46-A588-147862C3510C}"/>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3</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9" name="직사각형 28">
            <a:extLst>
              <a:ext uri="{FF2B5EF4-FFF2-40B4-BE49-F238E27FC236}">
                <a16:creationId xmlns:a16="http://schemas.microsoft.com/office/drawing/2014/main" id="{6003B9D7-5422-BD4A-BD6A-AB8005DB0E8F}"/>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2</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8980334" y="3241286"/>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g</a:t>
              </a:r>
              <a:endParaRPr kumimoji="1" lang="ko-KR" altLang="en-US" dirty="0">
                <a:solidFill>
                  <a:schemeClr val="tx1"/>
                </a:solidFill>
              </a:endParaRPr>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3</a:t>
              </a:r>
              <a:endParaRPr kumimoji="1" lang="ko-KR" altLang="en-US" dirty="0">
                <a:solidFill>
                  <a:schemeClr val="tx1"/>
                </a:solidFill>
              </a:endParaRPr>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6215296" y="3233289"/>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e</a:t>
              </a:r>
              <a:endParaRPr kumimoji="1" lang="ko-KR" altLang="en-US" dirty="0">
                <a:solidFill>
                  <a:schemeClr val="tx1"/>
                </a:solidFill>
              </a:endParaRPr>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3</a:t>
              </a:r>
              <a:endParaRPr kumimoji="1" lang="ko-KR" altLang="en-US" dirty="0">
                <a:solidFill>
                  <a:schemeClr val="tx1"/>
                </a:solidFill>
              </a:endParaRPr>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1955631" y="3280670"/>
            <a:ext cx="1099088" cy="10827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8641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endParaRPr kumimoji="1" lang="ko-KR" altLang="en-US" dirty="0"/>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0515600" cy="4351338"/>
          </a:xfrm>
        </p:spPr>
        <p:txBody>
          <a:bodyPr/>
          <a:lstStyle/>
          <a:p>
            <a:r>
              <a:rPr kumimoji="1" lang="en-US" altLang="ko-KR" dirty="0"/>
              <a:t>4</a:t>
            </a:r>
            <a:r>
              <a:rPr kumimoji="1" lang="en-US" altLang="ko-KR" baseline="30000" dirty="0"/>
              <a:t>th</a:t>
            </a:r>
            <a:r>
              <a:rPr kumimoji="1" lang="en-US" altLang="ko-KR" dirty="0"/>
              <a:t> clock cycle: Two PEs produce two elements of output vector</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8" name="직사각형 7">
            <a:extLst>
              <a:ext uri="{FF2B5EF4-FFF2-40B4-BE49-F238E27FC236}">
                <a16:creationId xmlns:a16="http://schemas.microsoft.com/office/drawing/2014/main" id="{F0625FC9-BC7A-4C44-A9AC-0B7F8EE2E2A7}"/>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e</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 name="직사각형 8">
            <a:extLst>
              <a:ext uri="{FF2B5EF4-FFF2-40B4-BE49-F238E27FC236}">
                <a16:creationId xmlns:a16="http://schemas.microsoft.com/office/drawing/2014/main" id="{C27CE30A-15BE-D745-B79E-9E897BFE4F7B}"/>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f</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2" name="직사각형 11">
            <a:extLst>
              <a:ext uri="{FF2B5EF4-FFF2-40B4-BE49-F238E27FC236}">
                <a16:creationId xmlns:a16="http://schemas.microsoft.com/office/drawing/2014/main" id="{BBA97BB4-611B-1945-B60D-B1FBF64DC9D2}"/>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g</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3" name="직사각형 12">
            <a:extLst>
              <a:ext uri="{FF2B5EF4-FFF2-40B4-BE49-F238E27FC236}">
                <a16:creationId xmlns:a16="http://schemas.microsoft.com/office/drawing/2014/main" id="{5A203120-6A8C-E84E-8386-569D3A86C732}"/>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h</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8" name="직사각형 27">
            <a:extLst>
              <a:ext uri="{FF2B5EF4-FFF2-40B4-BE49-F238E27FC236}">
                <a16:creationId xmlns:a16="http://schemas.microsoft.com/office/drawing/2014/main" id="{A178EDB1-B33B-FD46-A588-147862C3510C}"/>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3</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9" name="직사각형 28">
            <a:extLst>
              <a:ext uri="{FF2B5EF4-FFF2-40B4-BE49-F238E27FC236}">
                <a16:creationId xmlns:a16="http://schemas.microsoft.com/office/drawing/2014/main" id="{6003B9D7-5422-BD4A-BD6A-AB8005DB0E8F}"/>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2</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8980334" y="3241286"/>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h</a:t>
              </a:r>
              <a:endParaRPr kumimoji="1" lang="ko-KR" altLang="en-US" dirty="0">
                <a:solidFill>
                  <a:schemeClr val="tx1"/>
                </a:solidFill>
              </a:endParaRPr>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2</a:t>
              </a:r>
              <a:endParaRPr kumimoji="1" lang="ko-KR" altLang="en-US" dirty="0">
                <a:solidFill>
                  <a:schemeClr val="tx1"/>
                </a:solidFill>
              </a:endParaRPr>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6215296" y="3233289"/>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f</a:t>
              </a:r>
              <a:endParaRPr kumimoji="1" lang="ko-KR" altLang="en-US" dirty="0">
                <a:solidFill>
                  <a:schemeClr val="tx1"/>
                </a:solidFill>
              </a:endParaRPr>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rPr>
                <a:t>2</a:t>
              </a:r>
              <a:endParaRPr kumimoji="1" lang="ko-KR" altLang="en-US" dirty="0">
                <a:solidFill>
                  <a:schemeClr val="tx1"/>
                </a:solidFill>
              </a:endParaRPr>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1955631" y="3280670"/>
            <a:ext cx="1099088" cy="10827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F8BE9D3-83F7-EC45-B087-F14C4293B586}"/>
              </a:ext>
            </a:extLst>
          </p:cNvPr>
          <p:cNvSpPr txBox="1"/>
          <p:nvPr/>
        </p:nvSpPr>
        <p:spPr>
          <a:xfrm>
            <a:off x="7015309" y="6311900"/>
            <a:ext cx="453970"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O1</a:t>
            </a:r>
            <a:endParaRPr kumimoji="1" lang="ko-KR" altLang="en-US" dirty="0">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9BF74899-0115-7647-A38B-DAEC69FABD29}"/>
              </a:ext>
            </a:extLst>
          </p:cNvPr>
          <p:cNvSpPr txBox="1"/>
          <p:nvPr/>
        </p:nvSpPr>
        <p:spPr>
          <a:xfrm>
            <a:off x="9797980" y="6311900"/>
            <a:ext cx="453970"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O2</a:t>
            </a:r>
            <a:endParaRPr kumimoji="1" lang="ko-KR" altLang="en-US" dirty="0">
              <a:latin typeface="Calibri" panose="020F0502020204030204" pitchFamily="34" charset="0"/>
              <a:cs typeface="Calibri" panose="020F0502020204030204" pitchFamily="34" charset="0"/>
            </a:endParaRPr>
          </a:p>
        </p:txBody>
      </p:sp>
      <p:sp>
        <p:nvSpPr>
          <p:cNvPr id="60" name="TextBox 59">
            <a:extLst>
              <a:ext uri="{FF2B5EF4-FFF2-40B4-BE49-F238E27FC236}">
                <a16:creationId xmlns:a16="http://schemas.microsoft.com/office/drawing/2014/main" id="{856A0068-E25E-C247-813F-2E9C318FD88C}"/>
              </a:ext>
            </a:extLst>
          </p:cNvPr>
          <p:cNvSpPr txBox="1"/>
          <p:nvPr/>
        </p:nvSpPr>
        <p:spPr>
          <a:xfrm>
            <a:off x="4915399" y="3325515"/>
            <a:ext cx="453970"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O1</a:t>
            </a:r>
            <a:endParaRPr kumimoji="1" lang="ko-KR" altLang="en-US" dirty="0">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FC246C35-4681-5241-9A37-D8A07F5E7068}"/>
              </a:ext>
            </a:extLst>
          </p:cNvPr>
          <p:cNvSpPr txBox="1"/>
          <p:nvPr/>
        </p:nvSpPr>
        <p:spPr>
          <a:xfrm>
            <a:off x="4915399" y="3906168"/>
            <a:ext cx="453970"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O2</a:t>
            </a:r>
            <a:endParaRPr kumimoji="1" lang="ko-KR"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3224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endParaRPr kumimoji="1" lang="ko-KR" altLang="en-US" dirty="0"/>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0909300" cy="4351338"/>
          </a:xfrm>
        </p:spPr>
        <p:txBody>
          <a:bodyPr/>
          <a:lstStyle/>
          <a:p>
            <a:r>
              <a:rPr kumimoji="1" lang="en-US" altLang="ko-KR" dirty="0"/>
              <a:t>Large PE memory enables larger block thereby improving communication, e.g., amortizing the overhead of function call</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8980334" y="3241286"/>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6215296" y="3233289"/>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927100" y="3238160"/>
            <a:ext cx="2078370" cy="1082775"/>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C44CA457-387C-4B4F-93BA-CA36D3622521}"/>
              </a:ext>
            </a:extLst>
          </p:cNvPr>
          <p:cNvSpPr txBox="1"/>
          <p:nvPr/>
        </p:nvSpPr>
        <p:spPr>
          <a:xfrm>
            <a:off x="6979241" y="2896289"/>
            <a:ext cx="561372" cy="369332"/>
          </a:xfrm>
          <a:prstGeom prst="rect">
            <a:avLst/>
          </a:prstGeom>
          <a:noFill/>
        </p:spPr>
        <p:txBody>
          <a:bodyPr wrap="none" rtlCol="0">
            <a:spAutoFit/>
          </a:bodyPr>
          <a:lstStyle/>
          <a:p>
            <a:r>
              <a:rPr kumimoji="1" lang="en-US" altLang="ko-KR" dirty="0"/>
              <a:t>PE1</a:t>
            </a:r>
            <a:endParaRPr kumimoji="1" lang="ko-KR" altLang="en-US" dirty="0"/>
          </a:p>
        </p:txBody>
      </p:sp>
      <p:sp>
        <p:nvSpPr>
          <p:cNvPr id="117" name="TextBox 116">
            <a:extLst>
              <a:ext uri="{FF2B5EF4-FFF2-40B4-BE49-F238E27FC236}">
                <a16:creationId xmlns:a16="http://schemas.microsoft.com/office/drawing/2014/main" id="{72D87D87-E73F-2F4B-ADCF-9B8DD14E6C14}"/>
              </a:ext>
            </a:extLst>
          </p:cNvPr>
          <p:cNvSpPr txBox="1"/>
          <p:nvPr/>
        </p:nvSpPr>
        <p:spPr>
          <a:xfrm>
            <a:off x="9744279" y="2896289"/>
            <a:ext cx="561372" cy="369332"/>
          </a:xfrm>
          <a:prstGeom prst="rect">
            <a:avLst/>
          </a:prstGeom>
          <a:noFill/>
        </p:spPr>
        <p:txBody>
          <a:bodyPr wrap="none" rtlCol="0">
            <a:spAutoFit/>
          </a:bodyPr>
          <a:lstStyle/>
          <a:p>
            <a:r>
              <a:rPr kumimoji="1" lang="en-US" altLang="ko-KR" dirty="0"/>
              <a:t>PE2</a:t>
            </a:r>
            <a:endParaRPr kumimoji="1" lang="ko-KR" altLang="en-US" dirty="0"/>
          </a:p>
        </p:txBody>
      </p:sp>
      <p:sp>
        <p:nvSpPr>
          <p:cNvPr id="59" name="직사각형 58">
            <a:extLst>
              <a:ext uri="{FF2B5EF4-FFF2-40B4-BE49-F238E27FC236}">
                <a16:creationId xmlns:a16="http://schemas.microsoft.com/office/drawing/2014/main" id="{3755743B-08C0-7141-91AD-4F211D99BEF1}"/>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e</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60" name="직사각형 59">
            <a:extLst>
              <a:ext uri="{FF2B5EF4-FFF2-40B4-BE49-F238E27FC236}">
                <a16:creationId xmlns:a16="http://schemas.microsoft.com/office/drawing/2014/main" id="{2EEC0338-6C8E-214B-A93A-600692D625C8}"/>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f</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61" name="직사각형 60">
            <a:extLst>
              <a:ext uri="{FF2B5EF4-FFF2-40B4-BE49-F238E27FC236}">
                <a16:creationId xmlns:a16="http://schemas.microsoft.com/office/drawing/2014/main" id="{5472B56F-2B33-4E4F-A5D4-A26C256961F1}"/>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g</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62" name="직사각형 61">
            <a:extLst>
              <a:ext uri="{FF2B5EF4-FFF2-40B4-BE49-F238E27FC236}">
                <a16:creationId xmlns:a16="http://schemas.microsoft.com/office/drawing/2014/main" id="{B0DB2DA6-90DC-474E-97C7-BBA3FB27F615}"/>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h</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63" name="직사각형 62">
            <a:extLst>
              <a:ext uri="{FF2B5EF4-FFF2-40B4-BE49-F238E27FC236}">
                <a16:creationId xmlns:a16="http://schemas.microsoft.com/office/drawing/2014/main" id="{4002CAD5-07AF-6F41-A5DA-1295DDF6C5F3}"/>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3</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64" name="직사각형 63">
            <a:extLst>
              <a:ext uri="{FF2B5EF4-FFF2-40B4-BE49-F238E27FC236}">
                <a16:creationId xmlns:a16="http://schemas.microsoft.com/office/drawing/2014/main" id="{2C28A9BB-833B-F840-9A40-1CEFB0350478}"/>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2</a:t>
            </a:r>
            <a:endParaRPr kumimoji="1" lang="ko-KR" alt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7463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EA591A8-54A6-A943-A5E5-2B4ED48B7888}"/>
              </a:ext>
            </a:extLst>
          </p:cNvPr>
          <p:cNvSpPr>
            <a:spLocks noGrp="1"/>
          </p:cNvSpPr>
          <p:nvPr>
            <p:ph type="title"/>
          </p:nvPr>
        </p:nvSpPr>
        <p:spPr/>
        <p:txBody>
          <a:bodyPr/>
          <a:lstStyle/>
          <a:p>
            <a:r>
              <a:rPr kumimoji="1" lang="en-US" altLang="ko-KR" dirty="0"/>
              <a:t>Block-based Matrix-Vector Multiplication Example</a:t>
            </a:r>
            <a:endParaRPr kumimoji="1" lang="ko-KR" altLang="en-US" dirty="0"/>
          </a:p>
        </p:txBody>
      </p:sp>
      <p:sp>
        <p:nvSpPr>
          <p:cNvPr id="3" name="내용 개체 틀 2">
            <a:extLst>
              <a:ext uri="{FF2B5EF4-FFF2-40B4-BE49-F238E27FC236}">
                <a16:creationId xmlns:a16="http://schemas.microsoft.com/office/drawing/2014/main" id="{D8FE8241-C1DA-D948-957C-DE54CBB34ABF}"/>
              </a:ext>
            </a:extLst>
          </p:cNvPr>
          <p:cNvSpPr>
            <a:spLocks noGrp="1"/>
          </p:cNvSpPr>
          <p:nvPr>
            <p:ph idx="1"/>
          </p:nvPr>
        </p:nvSpPr>
        <p:spPr>
          <a:xfrm>
            <a:off x="838200" y="1825625"/>
            <a:ext cx="10909300" cy="4351338"/>
          </a:xfrm>
        </p:spPr>
        <p:txBody>
          <a:bodyPr/>
          <a:lstStyle/>
          <a:p>
            <a:r>
              <a:rPr kumimoji="1" lang="en-US" altLang="ko-KR" dirty="0"/>
              <a:t>Larger block (</a:t>
            </a:r>
            <a:r>
              <a:rPr kumimoji="1" lang="en-US" altLang="ko-KR" dirty="0">
                <a:solidFill>
                  <a:srgbClr val="FF0000"/>
                </a:solidFill>
              </a:rPr>
              <a:t>larger</a:t>
            </a:r>
            <a:r>
              <a:rPr kumimoji="1" lang="en-US" altLang="ko-KR" dirty="0"/>
              <a:t> PE memory and </a:t>
            </a:r>
            <a:r>
              <a:rPr kumimoji="1" lang="en-US" altLang="ko-KR" dirty="0">
                <a:solidFill>
                  <a:srgbClr val="FF0000"/>
                </a:solidFill>
              </a:rPr>
              <a:t>more</a:t>
            </a:r>
            <a:r>
              <a:rPr kumimoji="1" lang="en-US" altLang="ko-KR" dirty="0"/>
              <a:t> compute units) can further improve performance</a:t>
            </a:r>
            <a:endParaRPr kumimoji="1" lang="ko-KR" altLang="en-US" dirty="0"/>
          </a:p>
        </p:txBody>
      </p:sp>
      <p:sp>
        <p:nvSpPr>
          <p:cNvPr id="6" name="직사각형 5">
            <a:extLst>
              <a:ext uri="{FF2B5EF4-FFF2-40B4-BE49-F238E27FC236}">
                <a16:creationId xmlns:a16="http://schemas.microsoft.com/office/drawing/2014/main" id="{BE4DF5EB-2B18-034D-BD22-E1E462C137C5}"/>
              </a:ext>
            </a:extLst>
          </p:cNvPr>
          <p:cNvSpPr/>
          <p:nvPr/>
        </p:nvSpPr>
        <p:spPr>
          <a:xfrm>
            <a:off x="1050587"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 name="직사각형 6">
            <a:extLst>
              <a:ext uri="{FF2B5EF4-FFF2-40B4-BE49-F238E27FC236}">
                <a16:creationId xmlns:a16="http://schemas.microsoft.com/office/drawing/2014/main" id="{E575524F-A82A-E14B-8C76-9CB0F0FBCEC7}"/>
              </a:ext>
            </a:extLst>
          </p:cNvPr>
          <p:cNvSpPr/>
          <p:nvPr/>
        </p:nvSpPr>
        <p:spPr>
          <a:xfrm>
            <a:off x="1579123" y="334631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b</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 name="직사각형 9">
            <a:extLst>
              <a:ext uri="{FF2B5EF4-FFF2-40B4-BE49-F238E27FC236}">
                <a16:creationId xmlns:a16="http://schemas.microsoft.com/office/drawing/2014/main" id="{E273D206-92A1-1741-BF2D-E30661951A8C}"/>
              </a:ext>
            </a:extLst>
          </p:cNvPr>
          <p:cNvSpPr/>
          <p:nvPr/>
        </p:nvSpPr>
        <p:spPr>
          <a:xfrm>
            <a:off x="1068423"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c</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 name="직사각형 10">
            <a:extLst>
              <a:ext uri="{FF2B5EF4-FFF2-40B4-BE49-F238E27FC236}">
                <a16:creationId xmlns:a16="http://schemas.microsoft.com/office/drawing/2014/main" id="{4C617DF6-26B7-A448-ABBB-346BACA8380F}"/>
              </a:ext>
            </a:extLst>
          </p:cNvPr>
          <p:cNvSpPr/>
          <p:nvPr/>
        </p:nvSpPr>
        <p:spPr>
          <a:xfrm>
            <a:off x="1596959" y="3891064"/>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d</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4" name="직사각형 13">
            <a:extLst>
              <a:ext uri="{FF2B5EF4-FFF2-40B4-BE49-F238E27FC236}">
                <a16:creationId xmlns:a16="http://schemas.microsoft.com/office/drawing/2014/main" id="{C167F1A8-8D2A-2449-815D-7B194689D269}"/>
              </a:ext>
            </a:extLst>
          </p:cNvPr>
          <p:cNvSpPr/>
          <p:nvPr/>
        </p:nvSpPr>
        <p:spPr>
          <a:xfrm>
            <a:off x="1068424"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err="1">
                <a:solidFill>
                  <a:schemeClr val="tx1"/>
                </a:solidFill>
                <a:latin typeface="Calibri" panose="020F0502020204030204" pitchFamily="34" charset="0"/>
                <a:cs typeface="Calibri" panose="020F0502020204030204" pitchFamily="34" charset="0"/>
              </a:rPr>
              <a:t>i</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5" name="직사각형 14">
            <a:extLst>
              <a:ext uri="{FF2B5EF4-FFF2-40B4-BE49-F238E27FC236}">
                <a16:creationId xmlns:a16="http://schemas.microsoft.com/office/drawing/2014/main" id="{22E2B18B-E8B8-8644-81B8-5CD9CCAE2471}"/>
              </a:ext>
            </a:extLst>
          </p:cNvPr>
          <p:cNvSpPr/>
          <p:nvPr/>
        </p:nvSpPr>
        <p:spPr>
          <a:xfrm>
            <a:off x="1596960" y="4437738"/>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j</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6" name="직사각형 15">
            <a:extLst>
              <a:ext uri="{FF2B5EF4-FFF2-40B4-BE49-F238E27FC236}">
                <a16:creationId xmlns:a16="http://schemas.microsoft.com/office/drawing/2014/main" id="{77DF7B95-FDBE-3F4B-8CE2-13B0E9073C67}"/>
              </a:ext>
            </a:extLst>
          </p:cNvPr>
          <p:cNvSpPr/>
          <p:nvPr/>
        </p:nvSpPr>
        <p:spPr>
          <a:xfrm>
            <a:off x="2125496"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7ACB2B06-7E8F-1C4E-9B6F-815C6C3E31AA}"/>
              </a:ext>
            </a:extLst>
          </p:cNvPr>
          <p:cNvSpPr/>
          <p:nvPr/>
        </p:nvSpPr>
        <p:spPr>
          <a:xfrm>
            <a:off x="2654032" y="4457193"/>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E60A519A-7AEE-AB4F-ABDA-2C1EB2321764}"/>
              </a:ext>
            </a:extLst>
          </p:cNvPr>
          <p:cNvSpPr/>
          <p:nvPr/>
        </p:nvSpPr>
        <p:spPr>
          <a:xfrm>
            <a:off x="1086260"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k</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9" name="직사각형 18">
            <a:extLst>
              <a:ext uri="{FF2B5EF4-FFF2-40B4-BE49-F238E27FC236}">
                <a16:creationId xmlns:a16="http://schemas.microsoft.com/office/drawing/2014/main" id="{7705C3EF-7BA1-3D44-B3E3-5BEE3736C8E9}"/>
              </a:ext>
            </a:extLst>
          </p:cNvPr>
          <p:cNvSpPr/>
          <p:nvPr/>
        </p:nvSpPr>
        <p:spPr>
          <a:xfrm>
            <a:off x="1614796" y="4982487"/>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l</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0" name="직사각형 19">
            <a:extLst>
              <a:ext uri="{FF2B5EF4-FFF2-40B4-BE49-F238E27FC236}">
                <a16:creationId xmlns:a16="http://schemas.microsoft.com/office/drawing/2014/main" id="{9E20E66A-90EC-A845-95F3-67C853F1705F}"/>
              </a:ext>
            </a:extLst>
          </p:cNvPr>
          <p:cNvSpPr/>
          <p:nvPr/>
        </p:nvSpPr>
        <p:spPr>
          <a:xfrm>
            <a:off x="2143332"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C333E071-F5F3-264F-B10D-353533969A68}"/>
              </a:ext>
            </a:extLst>
          </p:cNvPr>
          <p:cNvSpPr/>
          <p:nvPr/>
        </p:nvSpPr>
        <p:spPr>
          <a:xfrm>
            <a:off x="2671868" y="5001942"/>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70E4950C-3486-6F47-BAF4-5EBAF5DDDA1E}"/>
              </a:ext>
            </a:extLst>
          </p:cNvPr>
          <p:cNvSpPr/>
          <p:nvPr/>
        </p:nvSpPr>
        <p:spPr>
          <a:xfrm>
            <a:off x="3851298" y="3365770"/>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1</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27" name="직사각형 26">
            <a:extLst>
              <a:ext uri="{FF2B5EF4-FFF2-40B4-BE49-F238E27FC236}">
                <a16:creationId xmlns:a16="http://schemas.microsoft.com/office/drawing/2014/main" id="{C661E228-FF27-5842-85E4-E28272F8DB9A}"/>
              </a:ext>
            </a:extLst>
          </p:cNvPr>
          <p:cNvSpPr/>
          <p:nvPr/>
        </p:nvSpPr>
        <p:spPr>
          <a:xfrm>
            <a:off x="3869134" y="3910519"/>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5</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42A2DDDD-185A-D145-8E6D-885E626E3ED8}"/>
              </a:ext>
            </a:extLst>
          </p:cNvPr>
          <p:cNvSpPr txBox="1"/>
          <p:nvPr/>
        </p:nvSpPr>
        <p:spPr>
          <a:xfrm>
            <a:off x="1430769" y="2733892"/>
            <a:ext cx="1190839"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Matrix (M)</a:t>
            </a:r>
            <a:endParaRPr kumimoji="1" lang="ko-KR" altLang="en-US" dirty="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F815B1C0-3A70-0C4E-8E16-BF119DFBD19F}"/>
              </a:ext>
            </a:extLst>
          </p:cNvPr>
          <p:cNvSpPr txBox="1"/>
          <p:nvPr/>
        </p:nvSpPr>
        <p:spPr>
          <a:xfrm>
            <a:off x="3423685" y="2749962"/>
            <a:ext cx="1119922" cy="369332"/>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Vector (V)</a:t>
            </a:r>
            <a:endParaRPr kumimoji="1" lang="ko-KR" altLang="en-US" dirty="0">
              <a:latin typeface="Calibri" panose="020F0502020204030204" pitchFamily="34" charset="0"/>
              <a:cs typeface="Calibri" panose="020F0502020204030204" pitchFamily="34" charset="0"/>
            </a:endParaRPr>
          </a:p>
        </p:txBody>
      </p:sp>
      <p:grpSp>
        <p:nvGrpSpPr>
          <p:cNvPr id="84" name="그룹 83">
            <a:extLst>
              <a:ext uri="{FF2B5EF4-FFF2-40B4-BE49-F238E27FC236}">
                <a16:creationId xmlns:a16="http://schemas.microsoft.com/office/drawing/2014/main" id="{AE25B089-C464-8B4D-8ABD-706C6D41BF9D}"/>
              </a:ext>
            </a:extLst>
          </p:cNvPr>
          <p:cNvGrpSpPr/>
          <p:nvPr/>
        </p:nvGrpSpPr>
        <p:grpSpPr>
          <a:xfrm>
            <a:off x="10049093" y="3078889"/>
            <a:ext cx="1903502" cy="2957108"/>
            <a:chOff x="9251100" y="3161911"/>
            <a:chExt cx="1903502" cy="2957108"/>
          </a:xfrm>
        </p:grpSpPr>
        <p:sp>
          <p:nvSpPr>
            <p:cNvPr id="85" name="모서리가 둥근 직사각형 84">
              <a:extLst>
                <a:ext uri="{FF2B5EF4-FFF2-40B4-BE49-F238E27FC236}">
                  <a16:creationId xmlns:a16="http://schemas.microsoft.com/office/drawing/2014/main" id="{BE51E845-8D4C-9B48-BDF7-85A25BCFA12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6" name="타원 85">
              <a:extLst>
                <a:ext uri="{FF2B5EF4-FFF2-40B4-BE49-F238E27FC236}">
                  <a16:creationId xmlns:a16="http://schemas.microsoft.com/office/drawing/2014/main" id="{99B05BB0-9664-8F42-BAF4-66293407B0F2}"/>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7" name="TextBox 86">
              <a:extLst>
                <a:ext uri="{FF2B5EF4-FFF2-40B4-BE49-F238E27FC236}">
                  <a16:creationId xmlns:a16="http://schemas.microsoft.com/office/drawing/2014/main" id="{856B25CF-DEA5-1545-83EA-3F284390B4EA}"/>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88" name="직사각형 87">
              <a:extLst>
                <a:ext uri="{FF2B5EF4-FFF2-40B4-BE49-F238E27FC236}">
                  <a16:creationId xmlns:a16="http://schemas.microsoft.com/office/drawing/2014/main" id="{B83EF488-8008-F449-8C8D-8179784DCA5D}"/>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89" name="직사각형 88">
              <a:extLst>
                <a:ext uri="{FF2B5EF4-FFF2-40B4-BE49-F238E27FC236}">
                  <a16:creationId xmlns:a16="http://schemas.microsoft.com/office/drawing/2014/main" id="{7E12FF57-BE13-2E47-964C-C47FE16A4828}"/>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0" name="직사각형 89">
              <a:extLst>
                <a:ext uri="{FF2B5EF4-FFF2-40B4-BE49-F238E27FC236}">
                  <a16:creationId xmlns:a16="http://schemas.microsoft.com/office/drawing/2014/main" id="{21164089-B5B9-9D41-AB12-4FFC658EF360}"/>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91" name="타원 90">
              <a:extLst>
                <a:ext uri="{FF2B5EF4-FFF2-40B4-BE49-F238E27FC236}">
                  <a16:creationId xmlns:a16="http://schemas.microsoft.com/office/drawing/2014/main" id="{DAA63A16-0491-3C49-B9E6-7EB9381DA618}"/>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2" name="TextBox 91">
              <a:extLst>
                <a:ext uri="{FF2B5EF4-FFF2-40B4-BE49-F238E27FC236}">
                  <a16:creationId xmlns:a16="http://schemas.microsoft.com/office/drawing/2014/main" id="{D374D115-3F40-564F-89A5-1306AE64646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93" name="직선 화살표 연결선 92">
              <a:extLst>
                <a:ext uri="{FF2B5EF4-FFF2-40B4-BE49-F238E27FC236}">
                  <a16:creationId xmlns:a16="http://schemas.microsoft.com/office/drawing/2014/main" id="{34AE084B-C417-004A-A812-BE32A4EA7D24}"/>
                </a:ext>
              </a:extLst>
            </p:cNvPr>
            <p:cNvCxnSpPr>
              <a:stCxn id="88"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EDC5ECBB-D5F5-3340-9EB3-CD7C0226C92C}"/>
                </a:ext>
              </a:extLst>
            </p:cNvPr>
            <p:cNvCxnSpPr>
              <a:cxnSpLocks/>
              <a:stCxn id="89" idx="2"/>
              <a:endCxn id="86"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300E21A1-FEE4-5D4F-A822-74652E7B49ED}"/>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27AEF6FC-26BF-1345-B97C-BD3BB5900C83}"/>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꺾인 연결선[E] 96">
              <a:extLst>
                <a:ext uri="{FF2B5EF4-FFF2-40B4-BE49-F238E27FC236}">
                  <a16:creationId xmlns:a16="http://schemas.microsoft.com/office/drawing/2014/main" id="{DC151628-DFC0-8848-8F09-2C124F657AC6}"/>
                </a:ext>
              </a:extLst>
            </p:cNvPr>
            <p:cNvCxnSpPr>
              <a:stCxn id="90" idx="1"/>
              <a:endCxn id="91"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648A247E-ACBC-B846-B9B4-C45B21307369}"/>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그룹 98">
            <a:extLst>
              <a:ext uri="{FF2B5EF4-FFF2-40B4-BE49-F238E27FC236}">
                <a16:creationId xmlns:a16="http://schemas.microsoft.com/office/drawing/2014/main" id="{FC09DAF6-2C58-1949-A698-D5CFDA6FEA7C}"/>
              </a:ext>
            </a:extLst>
          </p:cNvPr>
          <p:cNvGrpSpPr/>
          <p:nvPr/>
        </p:nvGrpSpPr>
        <p:grpSpPr>
          <a:xfrm>
            <a:off x="8379784" y="3081257"/>
            <a:ext cx="1903502" cy="2957108"/>
            <a:chOff x="9251100" y="3161911"/>
            <a:chExt cx="1903502" cy="2957108"/>
          </a:xfrm>
        </p:grpSpPr>
        <p:sp>
          <p:nvSpPr>
            <p:cNvPr id="100" name="모서리가 둥근 직사각형 99">
              <a:extLst>
                <a:ext uri="{FF2B5EF4-FFF2-40B4-BE49-F238E27FC236}">
                  <a16:creationId xmlns:a16="http://schemas.microsoft.com/office/drawing/2014/main" id="{42FB277B-854F-5D41-A245-AB1A28B10CD5}"/>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1" name="타원 100">
              <a:extLst>
                <a:ext uri="{FF2B5EF4-FFF2-40B4-BE49-F238E27FC236}">
                  <a16:creationId xmlns:a16="http://schemas.microsoft.com/office/drawing/2014/main" id="{12C5090F-1251-D845-B409-8624D21D222F}"/>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2" name="TextBox 101">
              <a:extLst>
                <a:ext uri="{FF2B5EF4-FFF2-40B4-BE49-F238E27FC236}">
                  <a16:creationId xmlns:a16="http://schemas.microsoft.com/office/drawing/2014/main" id="{1CFC6AEC-1135-994E-B0D2-5537541CCC2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03" name="직사각형 102">
              <a:extLst>
                <a:ext uri="{FF2B5EF4-FFF2-40B4-BE49-F238E27FC236}">
                  <a16:creationId xmlns:a16="http://schemas.microsoft.com/office/drawing/2014/main" id="{D8B8D750-DD50-5F4D-A896-6121BE06A513}"/>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04" name="직사각형 103">
              <a:extLst>
                <a:ext uri="{FF2B5EF4-FFF2-40B4-BE49-F238E27FC236}">
                  <a16:creationId xmlns:a16="http://schemas.microsoft.com/office/drawing/2014/main" id="{0558FC20-AD21-C145-B6CF-69BD85B22EF5}"/>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5" name="직사각형 104">
              <a:extLst>
                <a:ext uri="{FF2B5EF4-FFF2-40B4-BE49-F238E27FC236}">
                  <a16:creationId xmlns:a16="http://schemas.microsoft.com/office/drawing/2014/main" id="{483D3A1B-566A-0048-8764-B67D318340BF}"/>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06" name="타원 105">
              <a:extLst>
                <a:ext uri="{FF2B5EF4-FFF2-40B4-BE49-F238E27FC236}">
                  <a16:creationId xmlns:a16="http://schemas.microsoft.com/office/drawing/2014/main" id="{7060957C-DDA0-D349-92DB-568045587297}"/>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7" name="TextBox 106">
              <a:extLst>
                <a:ext uri="{FF2B5EF4-FFF2-40B4-BE49-F238E27FC236}">
                  <a16:creationId xmlns:a16="http://schemas.microsoft.com/office/drawing/2014/main" id="{1D697DA8-FEA3-E448-9900-04B854EBAE75}"/>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08" name="직선 화살표 연결선 107">
              <a:extLst>
                <a:ext uri="{FF2B5EF4-FFF2-40B4-BE49-F238E27FC236}">
                  <a16:creationId xmlns:a16="http://schemas.microsoft.com/office/drawing/2014/main" id="{BAEF3AC5-C78A-CC4B-96BF-4391ECF93599}"/>
                </a:ext>
              </a:extLst>
            </p:cNvPr>
            <p:cNvCxnSpPr>
              <a:stCxn id="103"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F68BDBFE-3C2C-9547-BB2B-8D25F53AA901}"/>
                </a:ext>
              </a:extLst>
            </p:cNvPr>
            <p:cNvCxnSpPr>
              <a:cxnSpLocks/>
              <a:stCxn id="104" idx="2"/>
              <a:endCxn id="101"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DB034677-9B20-E641-9DFD-12D0F52018D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874814CE-42F6-0340-9D9E-73B325ACAB9F}"/>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꺾인 연결선[E] 111">
              <a:extLst>
                <a:ext uri="{FF2B5EF4-FFF2-40B4-BE49-F238E27FC236}">
                  <a16:creationId xmlns:a16="http://schemas.microsoft.com/office/drawing/2014/main" id="{F180B9B4-CAA0-0942-A1F3-DAF087D06DC6}"/>
                </a:ext>
              </a:extLst>
            </p:cNvPr>
            <p:cNvCxnSpPr>
              <a:stCxn id="105" idx="1"/>
              <a:endCxn id="106"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3408A071-EC92-414F-8166-A18F4CE2FFD1}"/>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모서리가 둥근 직사각형 21">
            <a:extLst>
              <a:ext uri="{FF2B5EF4-FFF2-40B4-BE49-F238E27FC236}">
                <a16:creationId xmlns:a16="http://schemas.microsoft.com/office/drawing/2014/main" id="{489B2546-6E96-E341-B79B-16B42A21EDEB}"/>
              </a:ext>
            </a:extLst>
          </p:cNvPr>
          <p:cNvSpPr/>
          <p:nvPr/>
        </p:nvSpPr>
        <p:spPr>
          <a:xfrm>
            <a:off x="927100" y="3238160"/>
            <a:ext cx="1049698" cy="2199118"/>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C44CA457-387C-4B4F-93BA-CA36D3622521}"/>
              </a:ext>
            </a:extLst>
          </p:cNvPr>
          <p:cNvSpPr txBox="1"/>
          <p:nvPr/>
        </p:nvSpPr>
        <p:spPr>
          <a:xfrm>
            <a:off x="9143729" y="2744257"/>
            <a:ext cx="561372" cy="369332"/>
          </a:xfrm>
          <a:prstGeom prst="rect">
            <a:avLst/>
          </a:prstGeom>
          <a:noFill/>
        </p:spPr>
        <p:txBody>
          <a:bodyPr wrap="none" rtlCol="0">
            <a:spAutoFit/>
          </a:bodyPr>
          <a:lstStyle/>
          <a:p>
            <a:r>
              <a:rPr kumimoji="1" lang="en-US" altLang="ko-KR" dirty="0"/>
              <a:t>PE3</a:t>
            </a:r>
            <a:endParaRPr kumimoji="1" lang="ko-KR" altLang="en-US" dirty="0"/>
          </a:p>
        </p:txBody>
      </p:sp>
      <p:sp>
        <p:nvSpPr>
          <p:cNvPr id="117" name="TextBox 116">
            <a:extLst>
              <a:ext uri="{FF2B5EF4-FFF2-40B4-BE49-F238E27FC236}">
                <a16:creationId xmlns:a16="http://schemas.microsoft.com/office/drawing/2014/main" id="{72D87D87-E73F-2F4B-ADCF-9B8DD14E6C14}"/>
              </a:ext>
            </a:extLst>
          </p:cNvPr>
          <p:cNvSpPr txBox="1"/>
          <p:nvPr/>
        </p:nvSpPr>
        <p:spPr>
          <a:xfrm>
            <a:off x="10813038" y="2733892"/>
            <a:ext cx="561372" cy="369332"/>
          </a:xfrm>
          <a:prstGeom prst="rect">
            <a:avLst/>
          </a:prstGeom>
          <a:noFill/>
        </p:spPr>
        <p:txBody>
          <a:bodyPr wrap="none" rtlCol="0">
            <a:spAutoFit/>
          </a:bodyPr>
          <a:lstStyle/>
          <a:p>
            <a:r>
              <a:rPr kumimoji="1" lang="en-US" altLang="ko-KR" dirty="0"/>
              <a:t>PE4</a:t>
            </a:r>
            <a:endParaRPr kumimoji="1" lang="ko-KR" altLang="en-US" dirty="0"/>
          </a:p>
        </p:txBody>
      </p:sp>
      <p:sp>
        <p:nvSpPr>
          <p:cNvPr id="59" name="직사각형 58">
            <a:extLst>
              <a:ext uri="{FF2B5EF4-FFF2-40B4-BE49-F238E27FC236}">
                <a16:creationId xmlns:a16="http://schemas.microsoft.com/office/drawing/2014/main" id="{3755743B-08C0-7141-91AD-4F211D99BEF1}"/>
              </a:ext>
            </a:extLst>
          </p:cNvPr>
          <p:cNvSpPr/>
          <p:nvPr/>
        </p:nvSpPr>
        <p:spPr>
          <a:xfrm>
            <a:off x="2107659"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e</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60" name="직사각형 59">
            <a:extLst>
              <a:ext uri="{FF2B5EF4-FFF2-40B4-BE49-F238E27FC236}">
                <a16:creationId xmlns:a16="http://schemas.microsoft.com/office/drawing/2014/main" id="{2EEC0338-6C8E-214B-A93A-600692D625C8}"/>
              </a:ext>
            </a:extLst>
          </p:cNvPr>
          <p:cNvSpPr/>
          <p:nvPr/>
        </p:nvSpPr>
        <p:spPr>
          <a:xfrm>
            <a:off x="2636195" y="3365770"/>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f</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61" name="직사각형 60">
            <a:extLst>
              <a:ext uri="{FF2B5EF4-FFF2-40B4-BE49-F238E27FC236}">
                <a16:creationId xmlns:a16="http://schemas.microsoft.com/office/drawing/2014/main" id="{5472B56F-2B33-4E4F-A5D4-A26C256961F1}"/>
              </a:ext>
            </a:extLst>
          </p:cNvPr>
          <p:cNvSpPr/>
          <p:nvPr/>
        </p:nvSpPr>
        <p:spPr>
          <a:xfrm>
            <a:off x="2125495"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g</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62" name="직사각형 61">
            <a:extLst>
              <a:ext uri="{FF2B5EF4-FFF2-40B4-BE49-F238E27FC236}">
                <a16:creationId xmlns:a16="http://schemas.microsoft.com/office/drawing/2014/main" id="{B0DB2DA6-90DC-474E-97C7-BBA3FB27F615}"/>
              </a:ext>
            </a:extLst>
          </p:cNvPr>
          <p:cNvSpPr/>
          <p:nvPr/>
        </p:nvSpPr>
        <p:spPr>
          <a:xfrm>
            <a:off x="2654031" y="3910519"/>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h</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63" name="직사각형 62">
            <a:extLst>
              <a:ext uri="{FF2B5EF4-FFF2-40B4-BE49-F238E27FC236}">
                <a16:creationId xmlns:a16="http://schemas.microsoft.com/office/drawing/2014/main" id="{4002CAD5-07AF-6F41-A5DA-1295DDF6C5F3}"/>
              </a:ext>
            </a:extLst>
          </p:cNvPr>
          <p:cNvSpPr/>
          <p:nvPr/>
        </p:nvSpPr>
        <p:spPr>
          <a:xfrm>
            <a:off x="3869135" y="4457193"/>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3</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64" name="직사각형 63">
            <a:extLst>
              <a:ext uri="{FF2B5EF4-FFF2-40B4-BE49-F238E27FC236}">
                <a16:creationId xmlns:a16="http://schemas.microsoft.com/office/drawing/2014/main" id="{2C28A9BB-833B-F840-9A40-1CEFB0350478}"/>
              </a:ext>
            </a:extLst>
          </p:cNvPr>
          <p:cNvSpPr/>
          <p:nvPr/>
        </p:nvSpPr>
        <p:spPr>
          <a:xfrm>
            <a:off x="3886971" y="5001942"/>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2</a:t>
            </a:r>
            <a:endParaRPr kumimoji="1" lang="ko-KR" altLang="en-US" dirty="0">
              <a:solidFill>
                <a:schemeClr val="tx1"/>
              </a:solidFill>
              <a:latin typeface="Calibri" panose="020F0502020204030204" pitchFamily="34" charset="0"/>
              <a:cs typeface="Calibri" panose="020F0502020204030204" pitchFamily="34" charset="0"/>
            </a:endParaRPr>
          </a:p>
        </p:txBody>
      </p:sp>
      <p:grpSp>
        <p:nvGrpSpPr>
          <p:cNvPr id="65" name="그룹 64">
            <a:extLst>
              <a:ext uri="{FF2B5EF4-FFF2-40B4-BE49-F238E27FC236}">
                <a16:creationId xmlns:a16="http://schemas.microsoft.com/office/drawing/2014/main" id="{E4120FE7-2B6E-F54D-AEEB-0800317F4544}"/>
              </a:ext>
            </a:extLst>
          </p:cNvPr>
          <p:cNvGrpSpPr/>
          <p:nvPr/>
        </p:nvGrpSpPr>
        <p:grpSpPr>
          <a:xfrm>
            <a:off x="6735710" y="3099655"/>
            <a:ext cx="1903502" cy="2957108"/>
            <a:chOff x="9251100" y="3161911"/>
            <a:chExt cx="1903502" cy="2957108"/>
          </a:xfrm>
        </p:grpSpPr>
        <p:sp>
          <p:nvSpPr>
            <p:cNvPr id="66" name="모서리가 둥근 직사각형 65">
              <a:extLst>
                <a:ext uri="{FF2B5EF4-FFF2-40B4-BE49-F238E27FC236}">
                  <a16:creationId xmlns:a16="http://schemas.microsoft.com/office/drawing/2014/main" id="{DEFB6FC9-BCCD-1041-948D-2B9E8F4167F3}"/>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7" name="타원 66">
              <a:extLst>
                <a:ext uri="{FF2B5EF4-FFF2-40B4-BE49-F238E27FC236}">
                  <a16:creationId xmlns:a16="http://schemas.microsoft.com/office/drawing/2014/main" id="{795C1F1C-59EC-0E42-A0EB-A5A5F2FAC438}"/>
                </a:ext>
              </a:extLst>
            </p:cNvPr>
            <p:cNvSpPr/>
            <p:nvPr/>
          </p:nvSpPr>
          <p:spPr>
            <a:xfrm>
              <a:off x="10070820" y="3951897"/>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8" name="TextBox 67">
              <a:extLst>
                <a:ext uri="{FF2B5EF4-FFF2-40B4-BE49-F238E27FC236}">
                  <a16:creationId xmlns:a16="http://schemas.microsoft.com/office/drawing/2014/main" id="{D4D20126-7D73-A146-BB94-DC485C0A2B84}"/>
                </a:ext>
              </a:extLst>
            </p:cNvPr>
            <p:cNvSpPr txBox="1"/>
            <p:nvPr/>
          </p:nvSpPr>
          <p:spPr>
            <a:xfrm>
              <a:off x="10116297" y="3879338"/>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69" name="직사각형 68">
              <a:extLst>
                <a:ext uri="{FF2B5EF4-FFF2-40B4-BE49-F238E27FC236}">
                  <a16:creationId xmlns:a16="http://schemas.microsoft.com/office/drawing/2014/main" id="{8DA2C403-4B96-604D-85B3-27A4AEF3619F}"/>
                </a:ext>
              </a:extLst>
            </p:cNvPr>
            <p:cNvSpPr/>
            <p:nvPr/>
          </p:nvSpPr>
          <p:spPr>
            <a:xfrm>
              <a:off x="9554061" y="3289755"/>
              <a:ext cx="264268" cy="282102"/>
            </a:xfrm>
            <a:prstGeom prst="rect">
              <a:avLst/>
            </a:prstGeom>
            <a:solidFill>
              <a:schemeClr val="accent1">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70" name="직사각형 69">
              <a:extLst>
                <a:ext uri="{FF2B5EF4-FFF2-40B4-BE49-F238E27FC236}">
                  <a16:creationId xmlns:a16="http://schemas.microsoft.com/office/drawing/2014/main" id="{BF3A9B89-2057-E14F-8147-0B16EF0EB789}"/>
                </a:ext>
              </a:extLst>
            </p:cNvPr>
            <p:cNvSpPr/>
            <p:nvPr/>
          </p:nvSpPr>
          <p:spPr>
            <a:xfrm>
              <a:off x="10769164" y="3289755"/>
              <a:ext cx="264268" cy="282102"/>
            </a:xfrm>
            <a:prstGeom prst="rect">
              <a:avLst/>
            </a:prstGeom>
            <a:solidFill>
              <a:schemeClr val="accent2">
                <a:lumMod val="60000"/>
                <a:lumOff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1" name="직사각형 70">
              <a:extLst>
                <a:ext uri="{FF2B5EF4-FFF2-40B4-BE49-F238E27FC236}">
                  <a16:creationId xmlns:a16="http://schemas.microsoft.com/office/drawing/2014/main" id="{633C5E03-0290-4742-A100-B1CE142724D9}"/>
                </a:ext>
              </a:extLst>
            </p:cNvPr>
            <p:cNvSpPr/>
            <p:nvPr/>
          </p:nvSpPr>
          <p:spPr>
            <a:xfrm>
              <a:off x="9554061" y="5383345"/>
              <a:ext cx="1479371" cy="367726"/>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72" name="타원 71">
              <a:extLst>
                <a:ext uri="{FF2B5EF4-FFF2-40B4-BE49-F238E27FC236}">
                  <a16:creationId xmlns:a16="http://schemas.microsoft.com/office/drawing/2014/main" id="{94B1A1B3-C481-7E4F-BC9C-BABD154F7F40}"/>
                </a:ext>
              </a:extLst>
            </p:cNvPr>
            <p:cNvSpPr/>
            <p:nvPr/>
          </p:nvSpPr>
          <p:spPr>
            <a:xfrm>
              <a:off x="10079739" y="4661896"/>
              <a:ext cx="418289" cy="41828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3" name="TextBox 72">
              <a:extLst>
                <a:ext uri="{FF2B5EF4-FFF2-40B4-BE49-F238E27FC236}">
                  <a16:creationId xmlns:a16="http://schemas.microsoft.com/office/drawing/2014/main" id="{D3075C88-82B5-214B-B964-2591B5F41B7E}"/>
                </a:ext>
              </a:extLst>
            </p:cNvPr>
            <p:cNvSpPr txBox="1"/>
            <p:nvPr/>
          </p:nvSpPr>
          <p:spPr>
            <a:xfrm>
              <a:off x="10125216" y="4589337"/>
              <a:ext cx="327334" cy="523220"/>
            </a:xfrm>
            <a:prstGeom prst="rect">
              <a:avLst/>
            </a:prstGeom>
            <a:noFill/>
            <a:ln>
              <a:noFill/>
            </a:ln>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74" name="직선 화살표 연결선 73">
              <a:extLst>
                <a:ext uri="{FF2B5EF4-FFF2-40B4-BE49-F238E27FC236}">
                  <a16:creationId xmlns:a16="http://schemas.microsoft.com/office/drawing/2014/main" id="{34D082E6-254C-2F43-BD35-78D43C1C1349}"/>
                </a:ext>
              </a:extLst>
            </p:cNvPr>
            <p:cNvCxnSpPr>
              <a:stCxn id="69" idx="2"/>
            </p:cNvCxnSpPr>
            <p:nvPr/>
          </p:nvCxnSpPr>
          <p:spPr>
            <a:xfrm>
              <a:off x="9686195" y="3571857"/>
              <a:ext cx="439021" cy="46500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6F1381C7-5D46-954E-AA53-475C2E8D8251}"/>
                </a:ext>
              </a:extLst>
            </p:cNvPr>
            <p:cNvCxnSpPr>
              <a:cxnSpLocks/>
              <a:stCxn id="70" idx="2"/>
              <a:endCxn id="67" idx="7"/>
            </p:cNvCxnSpPr>
            <p:nvPr/>
          </p:nvCxnSpPr>
          <p:spPr>
            <a:xfrm flipH="1">
              <a:off x="10427852" y="3571857"/>
              <a:ext cx="473446" cy="4412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5181246D-EB2C-2344-97A2-48D386BBE658}"/>
                </a:ext>
              </a:extLst>
            </p:cNvPr>
            <p:cNvCxnSpPr>
              <a:cxnSpLocks/>
            </p:cNvCxnSpPr>
            <p:nvPr/>
          </p:nvCxnSpPr>
          <p:spPr>
            <a:xfrm>
              <a:off x="10291672" y="4357460"/>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직선 화살표 연결선 76">
              <a:extLst>
                <a:ext uri="{FF2B5EF4-FFF2-40B4-BE49-F238E27FC236}">
                  <a16:creationId xmlns:a16="http://schemas.microsoft.com/office/drawing/2014/main" id="{A41EDF9F-1134-D242-BC31-1C119C63AD29}"/>
                </a:ext>
              </a:extLst>
            </p:cNvPr>
            <p:cNvCxnSpPr>
              <a:cxnSpLocks/>
            </p:cNvCxnSpPr>
            <p:nvPr/>
          </p:nvCxnSpPr>
          <p:spPr>
            <a:xfrm>
              <a:off x="10295732" y="5064343"/>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꺾인 연결선[E] 77">
              <a:extLst>
                <a:ext uri="{FF2B5EF4-FFF2-40B4-BE49-F238E27FC236}">
                  <a16:creationId xmlns:a16="http://schemas.microsoft.com/office/drawing/2014/main" id="{8FD987BC-6A44-D647-8ED6-E5EC34127D72}"/>
                </a:ext>
              </a:extLst>
            </p:cNvPr>
            <p:cNvCxnSpPr>
              <a:stCxn id="71" idx="1"/>
              <a:endCxn id="72" idx="2"/>
            </p:cNvCxnSpPr>
            <p:nvPr/>
          </p:nvCxnSpPr>
          <p:spPr>
            <a:xfrm rot="10800000" flipH="1">
              <a:off x="9554061" y="4871042"/>
              <a:ext cx="525678" cy="696167"/>
            </a:xfrm>
            <a:prstGeom prst="bentConnector3">
              <a:avLst>
                <a:gd name="adj1" fmla="val -4348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FE6EA387-2E60-A64B-A0BF-99CB72E0B8A7}"/>
                </a:ext>
              </a:extLst>
            </p:cNvPr>
            <p:cNvCxnSpPr>
              <a:cxnSpLocks/>
            </p:cNvCxnSpPr>
            <p:nvPr/>
          </p:nvCxnSpPr>
          <p:spPr>
            <a:xfrm>
              <a:off x="10291671" y="5741447"/>
              <a:ext cx="8121" cy="30155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그룹 79">
            <a:extLst>
              <a:ext uri="{FF2B5EF4-FFF2-40B4-BE49-F238E27FC236}">
                <a16:creationId xmlns:a16="http://schemas.microsoft.com/office/drawing/2014/main" id="{62005146-CD7E-9E49-98B1-3690ACBBD133}"/>
              </a:ext>
            </a:extLst>
          </p:cNvPr>
          <p:cNvGrpSpPr/>
          <p:nvPr/>
        </p:nvGrpSpPr>
        <p:grpSpPr>
          <a:xfrm>
            <a:off x="5066401" y="3102023"/>
            <a:ext cx="1903502" cy="2957108"/>
            <a:chOff x="9251100" y="3161911"/>
            <a:chExt cx="1903502" cy="2957108"/>
          </a:xfrm>
        </p:grpSpPr>
        <p:sp>
          <p:nvSpPr>
            <p:cNvPr id="81" name="모서리가 둥근 직사각형 80">
              <a:extLst>
                <a:ext uri="{FF2B5EF4-FFF2-40B4-BE49-F238E27FC236}">
                  <a16:creationId xmlns:a16="http://schemas.microsoft.com/office/drawing/2014/main" id="{3F6ED6A0-7239-224B-9CD8-2AAD926553A9}"/>
                </a:ext>
              </a:extLst>
            </p:cNvPr>
            <p:cNvSpPr/>
            <p:nvPr/>
          </p:nvSpPr>
          <p:spPr>
            <a:xfrm>
              <a:off x="9251100" y="3161911"/>
              <a:ext cx="1903502" cy="2957108"/>
            </a:xfrm>
            <a:prstGeom prst="round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2" name="타원 81">
              <a:extLst>
                <a:ext uri="{FF2B5EF4-FFF2-40B4-BE49-F238E27FC236}">
                  <a16:creationId xmlns:a16="http://schemas.microsoft.com/office/drawing/2014/main" id="{258C89A1-CE22-6144-8A54-7FCCAEF775A9}"/>
                </a:ext>
              </a:extLst>
            </p:cNvPr>
            <p:cNvSpPr/>
            <p:nvPr/>
          </p:nvSpPr>
          <p:spPr>
            <a:xfrm>
              <a:off x="10070820" y="3951897"/>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3" name="TextBox 82">
              <a:extLst>
                <a:ext uri="{FF2B5EF4-FFF2-40B4-BE49-F238E27FC236}">
                  <a16:creationId xmlns:a16="http://schemas.microsoft.com/office/drawing/2014/main" id="{7D2F0425-5D78-3149-97FF-2E78C96F8E49}"/>
                </a:ext>
              </a:extLst>
            </p:cNvPr>
            <p:cNvSpPr txBox="1"/>
            <p:nvPr/>
          </p:nvSpPr>
          <p:spPr>
            <a:xfrm>
              <a:off x="10116297" y="3879338"/>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x</a:t>
              </a:r>
              <a:endParaRPr kumimoji="1" lang="ko-KR" altLang="en-US" sz="2800" dirty="0">
                <a:latin typeface="Calibri" panose="020F0502020204030204" pitchFamily="34" charset="0"/>
                <a:cs typeface="Calibri" panose="020F0502020204030204" pitchFamily="34" charset="0"/>
              </a:endParaRPr>
            </a:p>
          </p:txBody>
        </p:sp>
        <p:sp>
          <p:nvSpPr>
            <p:cNvPr id="114" name="직사각형 113">
              <a:extLst>
                <a:ext uri="{FF2B5EF4-FFF2-40B4-BE49-F238E27FC236}">
                  <a16:creationId xmlns:a16="http://schemas.microsoft.com/office/drawing/2014/main" id="{6D8E4B0C-9729-6A4A-A03F-EEAE11D6427E}"/>
                </a:ext>
              </a:extLst>
            </p:cNvPr>
            <p:cNvSpPr/>
            <p:nvPr/>
          </p:nvSpPr>
          <p:spPr>
            <a:xfrm>
              <a:off x="9554061" y="3289755"/>
              <a:ext cx="264268" cy="28210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15" name="직사각형 114">
              <a:extLst>
                <a:ext uri="{FF2B5EF4-FFF2-40B4-BE49-F238E27FC236}">
                  <a16:creationId xmlns:a16="http://schemas.microsoft.com/office/drawing/2014/main" id="{4F93F281-8F1F-1040-8B72-AFD13CDDE884}"/>
                </a:ext>
              </a:extLst>
            </p:cNvPr>
            <p:cNvSpPr/>
            <p:nvPr/>
          </p:nvSpPr>
          <p:spPr>
            <a:xfrm>
              <a:off x="10769164" y="3289755"/>
              <a:ext cx="264268" cy="28210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6" name="직사각형 115">
              <a:extLst>
                <a:ext uri="{FF2B5EF4-FFF2-40B4-BE49-F238E27FC236}">
                  <a16:creationId xmlns:a16="http://schemas.microsoft.com/office/drawing/2014/main" id="{6306D9E3-29BC-A246-8970-61E487EC8AC8}"/>
                </a:ext>
              </a:extLst>
            </p:cNvPr>
            <p:cNvSpPr/>
            <p:nvPr/>
          </p:nvSpPr>
          <p:spPr>
            <a:xfrm>
              <a:off x="9554061" y="5383345"/>
              <a:ext cx="1479371" cy="36772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Calibri" panose="020F0502020204030204" pitchFamily="34" charset="0"/>
                  <a:cs typeface="Calibri" panose="020F0502020204030204" pitchFamily="34" charset="0"/>
                </a:rPr>
                <a:t>Accumulator</a:t>
              </a:r>
              <a:endParaRPr kumimoji="1" lang="ko-KR" altLang="en-US" dirty="0">
                <a:solidFill>
                  <a:schemeClr val="tx1"/>
                </a:solidFill>
                <a:latin typeface="Calibri" panose="020F0502020204030204" pitchFamily="34" charset="0"/>
                <a:cs typeface="Calibri" panose="020F0502020204030204" pitchFamily="34" charset="0"/>
              </a:endParaRPr>
            </a:p>
          </p:txBody>
        </p:sp>
        <p:sp>
          <p:nvSpPr>
            <p:cNvPr id="118" name="타원 117">
              <a:extLst>
                <a:ext uri="{FF2B5EF4-FFF2-40B4-BE49-F238E27FC236}">
                  <a16:creationId xmlns:a16="http://schemas.microsoft.com/office/drawing/2014/main" id="{7948F964-73CE-1A4C-8F30-8BEA6F94F01C}"/>
                </a:ext>
              </a:extLst>
            </p:cNvPr>
            <p:cNvSpPr/>
            <p:nvPr/>
          </p:nvSpPr>
          <p:spPr>
            <a:xfrm>
              <a:off x="10079739" y="4661896"/>
              <a:ext cx="418289" cy="41828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9" name="TextBox 118">
              <a:extLst>
                <a:ext uri="{FF2B5EF4-FFF2-40B4-BE49-F238E27FC236}">
                  <a16:creationId xmlns:a16="http://schemas.microsoft.com/office/drawing/2014/main" id="{F34FB567-C718-6440-9637-997A5393D4AB}"/>
                </a:ext>
              </a:extLst>
            </p:cNvPr>
            <p:cNvSpPr txBox="1"/>
            <p:nvPr/>
          </p:nvSpPr>
          <p:spPr>
            <a:xfrm>
              <a:off x="10125216" y="4589337"/>
              <a:ext cx="327334" cy="523220"/>
            </a:xfrm>
            <a:prstGeom prst="rect">
              <a:avLst/>
            </a:prstGeom>
            <a:noFill/>
          </p:spPr>
          <p:txBody>
            <a:bodyPr wrap="square" rtlCol="0">
              <a:spAutoFit/>
            </a:bodyPr>
            <a:lstStyle/>
            <a:p>
              <a:r>
                <a:rPr kumimoji="1" lang="en-US" altLang="ko-KR" sz="2800" dirty="0">
                  <a:latin typeface="Calibri" panose="020F0502020204030204" pitchFamily="34" charset="0"/>
                  <a:cs typeface="Calibri" panose="020F0502020204030204" pitchFamily="34" charset="0"/>
                </a:rPr>
                <a:t>+</a:t>
              </a:r>
              <a:endParaRPr kumimoji="1" lang="ko-KR" altLang="en-US" sz="2800" dirty="0">
                <a:latin typeface="Calibri" panose="020F0502020204030204" pitchFamily="34" charset="0"/>
                <a:cs typeface="Calibri" panose="020F0502020204030204" pitchFamily="34" charset="0"/>
              </a:endParaRPr>
            </a:p>
          </p:txBody>
        </p:sp>
        <p:cxnSp>
          <p:nvCxnSpPr>
            <p:cNvPr id="120" name="직선 화살표 연결선 119">
              <a:extLst>
                <a:ext uri="{FF2B5EF4-FFF2-40B4-BE49-F238E27FC236}">
                  <a16:creationId xmlns:a16="http://schemas.microsoft.com/office/drawing/2014/main" id="{8B1F35F0-0C17-8C4F-A984-D324323907E2}"/>
                </a:ext>
              </a:extLst>
            </p:cNvPr>
            <p:cNvCxnSpPr>
              <a:stCxn id="114" idx="2"/>
            </p:cNvCxnSpPr>
            <p:nvPr/>
          </p:nvCxnSpPr>
          <p:spPr>
            <a:xfrm>
              <a:off x="9686195" y="3571857"/>
              <a:ext cx="439021" cy="4650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D33A6674-096C-6D47-AC97-88FADC283F45}"/>
                </a:ext>
              </a:extLst>
            </p:cNvPr>
            <p:cNvCxnSpPr>
              <a:cxnSpLocks/>
              <a:stCxn id="115" idx="2"/>
              <a:endCxn id="82" idx="7"/>
            </p:cNvCxnSpPr>
            <p:nvPr/>
          </p:nvCxnSpPr>
          <p:spPr>
            <a:xfrm flipH="1">
              <a:off x="10427852" y="3571857"/>
              <a:ext cx="473446" cy="4412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D615BB92-3390-2540-AB80-13D4145E74FD}"/>
                </a:ext>
              </a:extLst>
            </p:cNvPr>
            <p:cNvCxnSpPr>
              <a:cxnSpLocks/>
            </p:cNvCxnSpPr>
            <p:nvPr/>
          </p:nvCxnSpPr>
          <p:spPr>
            <a:xfrm>
              <a:off x="10291672" y="4357460"/>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A74E0BB4-18CE-EB47-9A92-87772754D5C0}"/>
                </a:ext>
              </a:extLst>
            </p:cNvPr>
            <p:cNvCxnSpPr>
              <a:cxnSpLocks/>
            </p:cNvCxnSpPr>
            <p:nvPr/>
          </p:nvCxnSpPr>
          <p:spPr>
            <a:xfrm>
              <a:off x="10295732" y="5064343"/>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꺾인 연결선[E] 123">
              <a:extLst>
                <a:ext uri="{FF2B5EF4-FFF2-40B4-BE49-F238E27FC236}">
                  <a16:creationId xmlns:a16="http://schemas.microsoft.com/office/drawing/2014/main" id="{4A73FF38-5B72-094D-9198-C1D333FA9811}"/>
                </a:ext>
              </a:extLst>
            </p:cNvPr>
            <p:cNvCxnSpPr>
              <a:stCxn id="116" idx="1"/>
              <a:endCxn id="118" idx="2"/>
            </p:cNvCxnSpPr>
            <p:nvPr/>
          </p:nvCxnSpPr>
          <p:spPr>
            <a:xfrm rot="10800000" flipH="1">
              <a:off x="9554061" y="4871042"/>
              <a:ext cx="525678" cy="696167"/>
            </a:xfrm>
            <a:prstGeom prst="bentConnector3">
              <a:avLst>
                <a:gd name="adj1" fmla="val -434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D328B226-50E6-C649-A776-7EC4CD1FB44E}"/>
                </a:ext>
              </a:extLst>
            </p:cNvPr>
            <p:cNvCxnSpPr>
              <a:cxnSpLocks/>
            </p:cNvCxnSpPr>
            <p:nvPr/>
          </p:nvCxnSpPr>
          <p:spPr>
            <a:xfrm>
              <a:off x="10291671" y="5741447"/>
              <a:ext cx="8121" cy="3015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26" name="TextBox 125">
            <a:extLst>
              <a:ext uri="{FF2B5EF4-FFF2-40B4-BE49-F238E27FC236}">
                <a16:creationId xmlns:a16="http://schemas.microsoft.com/office/drawing/2014/main" id="{0413512D-C97E-7A4E-8E74-53CDB1991083}"/>
              </a:ext>
            </a:extLst>
          </p:cNvPr>
          <p:cNvSpPr txBox="1"/>
          <p:nvPr/>
        </p:nvSpPr>
        <p:spPr>
          <a:xfrm>
            <a:off x="5830346" y="2765023"/>
            <a:ext cx="561372" cy="369332"/>
          </a:xfrm>
          <a:prstGeom prst="rect">
            <a:avLst/>
          </a:prstGeom>
          <a:noFill/>
        </p:spPr>
        <p:txBody>
          <a:bodyPr wrap="none" rtlCol="0">
            <a:spAutoFit/>
          </a:bodyPr>
          <a:lstStyle/>
          <a:p>
            <a:r>
              <a:rPr kumimoji="1" lang="en-US" altLang="ko-KR" dirty="0"/>
              <a:t>PE1</a:t>
            </a:r>
            <a:endParaRPr kumimoji="1" lang="ko-KR" altLang="en-US" dirty="0"/>
          </a:p>
        </p:txBody>
      </p:sp>
      <p:sp>
        <p:nvSpPr>
          <p:cNvPr id="127" name="TextBox 126">
            <a:extLst>
              <a:ext uri="{FF2B5EF4-FFF2-40B4-BE49-F238E27FC236}">
                <a16:creationId xmlns:a16="http://schemas.microsoft.com/office/drawing/2014/main" id="{EF1D2E4F-1D24-F942-9954-DD49B798D220}"/>
              </a:ext>
            </a:extLst>
          </p:cNvPr>
          <p:cNvSpPr txBox="1"/>
          <p:nvPr/>
        </p:nvSpPr>
        <p:spPr>
          <a:xfrm>
            <a:off x="7499655" y="2754658"/>
            <a:ext cx="561372" cy="369332"/>
          </a:xfrm>
          <a:prstGeom prst="rect">
            <a:avLst/>
          </a:prstGeom>
          <a:noFill/>
        </p:spPr>
        <p:txBody>
          <a:bodyPr wrap="none" rtlCol="0">
            <a:spAutoFit/>
          </a:bodyPr>
          <a:lstStyle/>
          <a:p>
            <a:r>
              <a:rPr kumimoji="1" lang="en-US" altLang="ko-KR" dirty="0"/>
              <a:t>PE2</a:t>
            </a:r>
            <a:endParaRPr kumimoji="1" lang="ko-KR" altLang="en-US" dirty="0"/>
          </a:p>
        </p:txBody>
      </p:sp>
    </p:spTree>
    <p:extLst>
      <p:ext uri="{BB962C8B-B14F-4D97-AF65-F5344CB8AC3E}">
        <p14:creationId xmlns:p14="http://schemas.microsoft.com/office/powerpoint/2010/main" val="805668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Blocking Code Example</a:t>
            </a:r>
            <a:endParaRPr lang="ko-KR" altLang="en-US" dirty="0"/>
          </a:p>
        </p:txBody>
      </p:sp>
      <p:sp>
        <p:nvSpPr>
          <p:cNvPr id="3" name="내용 개체 틀 2"/>
          <p:cNvSpPr>
            <a:spLocks noGrp="1"/>
          </p:cNvSpPr>
          <p:nvPr>
            <p:ph idx="1"/>
          </p:nvPr>
        </p:nvSpPr>
        <p:spPr>
          <a:xfrm>
            <a:off x="838200" y="1704224"/>
            <a:ext cx="10515600" cy="4351338"/>
          </a:xfrm>
        </p:spPr>
        <p:txBody>
          <a:bodyPr/>
          <a:lstStyle/>
          <a:p>
            <a:r>
              <a:rPr lang="en-US" altLang="ko-KR" dirty="0"/>
              <a:t>M*V multiplication case</a:t>
            </a:r>
          </a:p>
          <a:p>
            <a:pPr lvl="1"/>
            <a:r>
              <a:rPr lang="en-US" altLang="ko-KR" dirty="0"/>
              <a:t>Size of V (=M) = 1024</a:t>
            </a:r>
          </a:p>
          <a:p>
            <a:pPr lvl="1"/>
            <a:r>
              <a:rPr lang="en-US" altLang="ko-KR" dirty="0"/>
              <a:t>Size of output (=N) = 256</a:t>
            </a:r>
          </a:p>
          <a:p>
            <a:pPr lvl="1"/>
            <a:r>
              <a:rPr lang="en-US" altLang="ko-KR" dirty="0"/>
              <a:t>Block size (</a:t>
            </a:r>
            <a:r>
              <a:rPr lang="en-US" altLang="ko-KR" dirty="0" err="1"/>
              <a:t>bs</a:t>
            </a:r>
            <a:r>
              <a:rPr lang="en-US" altLang="ko-KR" dirty="0"/>
              <a:t>) = 2x2</a:t>
            </a:r>
          </a:p>
          <a:p>
            <a:pPr lvl="2"/>
            <a:r>
              <a:rPr lang="en-US" altLang="ko-KR" dirty="0"/>
              <a:t>Two multipliers run in parallel</a:t>
            </a:r>
          </a:p>
          <a:p>
            <a:pPr lvl="2"/>
            <a:endParaRPr lang="ko-KR" altLang="en-US" dirty="0"/>
          </a:p>
        </p:txBody>
      </p:sp>
      <p:sp>
        <p:nvSpPr>
          <p:cNvPr id="7" name="TextBox 6"/>
          <p:cNvSpPr txBox="1"/>
          <p:nvPr/>
        </p:nvSpPr>
        <p:spPr>
          <a:xfrm>
            <a:off x="1392195" y="6176963"/>
            <a:ext cx="1799082" cy="400110"/>
          </a:xfrm>
          <a:prstGeom prst="rect">
            <a:avLst/>
          </a:prstGeom>
          <a:noFill/>
        </p:spPr>
        <p:txBody>
          <a:bodyPr wrap="none" rtlCol="0">
            <a:spAutoFit/>
          </a:bodyPr>
          <a:lstStyle/>
          <a:p>
            <a:r>
              <a:rPr lang="en-US" altLang="ko-KR" sz="2000" dirty="0">
                <a:latin typeface="Calibri" panose="020F0502020204030204" pitchFamily="34" charset="0"/>
              </a:rPr>
              <a:t>Before blocking</a:t>
            </a:r>
            <a:endParaRPr lang="ko-KR" altLang="en-US" sz="2000" dirty="0">
              <a:latin typeface="Calibri" panose="020F0502020204030204" pitchFamily="34" charset="0"/>
            </a:endParaRPr>
          </a:p>
        </p:txBody>
      </p:sp>
      <p:sp>
        <p:nvSpPr>
          <p:cNvPr id="8" name="TextBox 7"/>
          <p:cNvSpPr txBox="1"/>
          <p:nvPr/>
        </p:nvSpPr>
        <p:spPr>
          <a:xfrm>
            <a:off x="7672117" y="6176963"/>
            <a:ext cx="1640642" cy="400110"/>
          </a:xfrm>
          <a:prstGeom prst="rect">
            <a:avLst/>
          </a:prstGeom>
          <a:noFill/>
        </p:spPr>
        <p:txBody>
          <a:bodyPr wrap="none" rtlCol="0">
            <a:spAutoFit/>
          </a:bodyPr>
          <a:lstStyle/>
          <a:p>
            <a:r>
              <a:rPr lang="en-US" altLang="ko-KR" sz="2000" dirty="0">
                <a:latin typeface="Calibri" panose="020F0502020204030204" pitchFamily="34" charset="0"/>
              </a:rPr>
              <a:t>After blocking</a:t>
            </a:r>
            <a:endParaRPr lang="ko-KR" altLang="en-US" sz="2000" dirty="0">
              <a:latin typeface="Calibri" panose="020F0502020204030204" pitchFamily="34" charset="0"/>
            </a:endParaRPr>
          </a:p>
        </p:txBody>
      </p:sp>
      <p:sp>
        <p:nvSpPr>
          <p:cNvPr id="9" name="모서리가 둥근 직사각형 8"/>
          <p:cNvSpPr/>
          <p:nvPr/>
        </p:nvSpPr>
        <p:spPr>
          <a:xfrm>
            <a:off x="5805631" y="5371054"/>
            <a:ext cx="6154971" cy="559310"/>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581519" y="0"/>
            <a:ext cx="7610481" cy="369332"/>
          </a:xfrm>
          <a:prstGeom prst="rect">
            <a:avLst/>
          </a:prstGeom>
          <a:noFill/>
        </p:spPr>
        <p:txBody>
          <a:bodyPr wrap="none" rtlCol="0">
            <a:spAutoFit/>
          </a:bodyPr>
          <a:lstStyle/>
          <a:p>
            <a:r>
              <a:rPr lang="en-US" altLang="ko-KR" dirty="0">
                <a:latin typeface="Calibri" panose="020F0502020204030204" pitchFamily="34" charset="0"/>
              </a:rPr>
              <a:t>[NVIDIA][http://www.cs.cornell.edu/~bindel/class/cs5220-s10/slides/lec03.pdf]</a:t>
            </a:r>
            <a:endParaRPr lang="ko-KR" altLang="en-US" dirty="0">
              <a:latin typeface="Calibri" panose="020F0502020204030204" pitchFamily="34" charset="0"/>
            </a:endParaRPr>
          </a:p>
        </p:txBody>
      </p:sp>
      <p:sp>
        <p:nvSpPr>
          <p:cNvPr id="12" name="직사각형 11"/>
          <p:cNvSpPr/>
          <p:nvPr/>
        </p:nvSpPr>
        <p:spPr>
          <a:xfrm>
            <a:off x="698156" y="4817008"/>
            <a:ext cx="3544330"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1478691" y="5098158"/>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102442" y="5683427"/>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772871" y="563756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011649" y="392560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3032271" y="3955660"/>
            <a:ext cx="509999"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1871605" y="3659426"/>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3157456" y="3674510"/>
            <a:ext cx="524858"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5351379" y="4636263"/>
            <a:ext cx="390267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7959943" y="4941089"/>
            <a:ext cx="223195"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7945203" y="5501990"/>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10681261" y="550075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p:cNvGrpSpPr/>
          <p:nvPr/>
        </p:nvGrpSpPr>
        <p:grpSpPr>
          <a:xfrm>
            <a:off x="5439804" y="1690688"/>
            <a:ext cx="4951328" cy="1941247"/>
            <a:chOff x="5370683" y="1414771"/>
            <a:chExt cx="6326739" cy="2434758"/>
          </a:xfrm>
        </p:grpSpPr>
        <p:sp>
          <p:nvSpPr>
            <p:cNvPr id="24" name="TextBox 23"/>
            <p:cNvSpPr txBox="1"/>
            <p:nvPr/>
          </p:nvSpPr>
          <p:spPr>
            <a:xfrm>
              <a:off x="5411945" y="1531817"/>
              <a:ext cx="772969" cy="307777"/>
            </a:xfrm>
            <a:prstGeom prst="rect">
              <a:avLst/>
            </a:prstGeom>
            <a:noFill/>
          </p:spPr>
          <p:txBody>
            <a:bodyPr wrap="none" rtlCol="0">
              <a:spAutoFit/>
            </a:bodyPr>
            <a:lstStyle/>
            <a:p>
              <a:r>
                <a:rPr lang="en-US" altLang="ko-KR" sz="1400" dirty="0"/>
                <a:t>W[0][0]</a:t>
              </a:r>
              <a:endParaRPr lang="ko-KR" altLang="en-US" sz="1400" dirty="0"/>
            </a:p>
          </p:txBody>
        </p:sp>
        <p:sp>
          <p:nvSpPr>
            <p:cNvPr id="25" name="TextBox 24"/>
            <p:cNvSpPr txBox="1"/>
            <p:nvPr/>
          </p:nvSpPr>
          <p:spPr>
            <a:xfrm>
              <a:off x="6260725" y="1531817"/>
              <a:ext cx="772969" cy="307777"/>
            </a:xfrm>
            <a:prstGeom prst="rect">
              <a:avLst/>
            </a:prstGeom>
            <a:noFill/>
          </p:spPr>
          <p:txBody>
            <a:bodyPr wrap="none" rtlCol="0">
              <a:spAutoFit/>
            </a:bodyPr>
            <a:lstStyle/>
            <a:p>
              <a:r>
                <a:rPr lang="en-US" altLang="ko-KR" sz="1400" dirty="0"/>
                <a:t>W[0][1]</a:t>
              </a:r>
              <a:endParaRPr lang="ko-KR" altLang="en-US" sz="1400" dirty="0"/>
            </a:p>
          </p:txBody>
        </p:sp>
        <p:sp>
          <p:nvSpPr>
            <p:cNvPr id="26" name="TextBox 25"/>
            <p:cNvSpPr txBox="1"/>
            <p:nvPr/>
          </p:nvSpPr>
          <p:spPr>
            <a:xfrm>
              <a:off x="7115674" y="1531817"/>
              <a:ext cx="772969" cy="307777"/>
            </a:xfrm>
            <a:prstGeom prst="rect">
              <a:avLst/>
            </a:prstGeom>
            <a:noFill/>
          </p:spPr>
          <p:txBody>
            <a:bodyPr wrap="none" rtlCol="0">
              <a:spAutoFit/>
            </a:bodyPr>
            <a:lstStyle/>
            <a:p>
              <a:r>
                <a:rPr lang="en-US" altLang="ko-KR" sz="1400" dirty="0"/>
                <a:t>W[0][2]</a:t>
              </a:r>
              <a:endParaRPr lang="ko-KR" altLang="en-US" sz="1400" dirty="0"/>
            </a:p>
          </p:txBody>
        </p:sp>
        <p:sp>
          <p:nvSpPr>
            <p:cNvPr id="27" name="TextBox 26"/>
            <p:cNvSpPr txBox="1"/>
            <p:nvPr/>
          </p:nvSpPr>
          <p:spPr>
            <a:xfrm>
              <a:off x="8580706" y="1530446"/>
              <a:ext cx="1011815" cy="307777"/>
            </a:xfrm>
            <a:prstGeom prst="rect">
              <a:avLst/>
            </a:prstGeom>
            <a:noFill/>
          </p:spPr>
          <p:txBody>
            <a:bodyPr wrap="none" rtlCol="0">
              <a:spAutoFit/>
            </a:bodyPr>
            <a:lstStyle/>
            <a:p>
              <a:r>
                <a:rPr lang="en-US" altLang="ko-KR" sz="1400" dirty="0"/>
                <a:t>W[0][M-1]</a:t>
              </a:r>
              <a:endParaRPr lang="ko-KR" altLang="en-US" sz="1400" dirty="0"/>
            </a:p>
          </p:txBody>
        </p:sp>
        <p:sp>
          <p:nvSpPr>
            <p:cNvPr id="28" name="TextBox 27"/>
            <p:cNvSpPr txBox="1"/>
            <p:nvPr/>
          </p:nvSpPr>
          <p:spPr>
            <a:xfrm>
              <a:off x="5411945" y="1899778"/>
              <a:ext cx="772969" cy="307777"/>
            </a:xfrm>
            <a:prstGeom prst="rect">
              <a:avLst/>
            </a:prstGeom>
            <a:noFill/>
          </p:spPr>
          <p:txBody>
            <a:bodyPr wrap="none" rtlCol="0">
              <a:spAutoFit/>
            </a:bodyPr>
            <a:lstStyle/>
            <a:p>
              <a:r>
                <a:rPr lang="en-US" altLang="ko-KR" sz="1400" dirty="0"/>
                <a:t>W[1][0]</a:t>
              </a:r>
              <a:endParaRPr lang="ko-KR" altLang="en-US" sz="1400" dirty="0"/>
            </a:p>
          </p:txBody>
        </p:sp>
        <p:sp>
          <p:nvSpPr>
            <p:cNvPr id="29" name="TextBox 28"/>
            <p:cNvSpPr txBox="1"/>
            <p:nvPr/>
          </p:nvSpPr>
          <p:spPr>
            <a:xfrm>
              <a:off x="6260725" y="1899778"/>
              <a:ext cx="772969" cy="307777"/>
            </a:xfrm>
            <a:prstGeom prst="rect">
              <a:avLst/>
            </a:prstGeom>
            <a:noFill/>
          </p:spPr>
          <p:txBody>
            <a:bodyPr wrap="none" rtlCol="0">
              <a:spAutoFit/>
            </a:bodyPr>
            <a:lstStyle/>
            <a:p>
              <a:r>
                <a:rPr lang="en-US" altLang="ko-KR" sz="1400" dirty="0"/>
                <a:t>W[1][1]</a:t>
              </a:r>
              <a:endParaRPr lang="ko-KR" altLang="en-US" sz="1400" dirty="0"/>
            </a:p>
          </p:txBody>
        </p:sp>
        <p:sp>
          <p:nvSpPr>
            <p:cNvPr id="30" name="TextBox 29"/>
            <p:cNvSpPr txBox="1"/>
            <p:nvPr/>
          </p:nvSpPr>
          <p:spPr>
            <a:xfrm>
              <a:off x="7115674" y="1899778"/>
              <a:ext cx="772969" cy="307777"/>
            </a:xfrm>
            <a:prstGeom prst="rect">
              <a:avLst/>
            </a:prstGeom>
            <a:noFill/>
          </p:spPr>
          <p:txBody>
            <a:bodyPr wrap="none" rtlCol="0">
              <a:spAutoFit/>
            </a:bodyPr>
            <a:lstStyle/>
            <a:p>
              <a:r>
                <a:rPr lang="en-US" altLang="ko-KR" sz="1400" dirty="0"/>
                <a:t>W[1][2]</a:t>
              </a:r>
              <a:endParaRPr lang="ko-KR" altLang="en-US" sz="1400" dirty="0"/>
            </a:p>
          </p:txBody>
        </p:sp>
        <p:sp>
          <p:nvSpPr>
            <p:cNvPr id="31" name="TextBox 30"/>
            <p:cNvSpPr txBox="1"/>
            <p:nvPr/>
          </p:nvSpPr>
          <p:spPr>
            <a:xfrm>
              <a:off x="8580706" y="1898407"/>
              <a:ext cx="1011815" cy="307777"/>
            </a:xfrm>
            <a:prstGeom prst="rect">
              <a:avLst/>
            </a:prstGeom>
            <a:noFill/>
          </p:spPr>
          <p:txBody>
            <a:bodyPr wrap="none" rtlCol="0">
              <a:spAutoFit/>
            </a:bodyPr>
            <a:lstStyle/>
            <a:p>
              <a:r>
                <a:rPr lang="en-US" altLang="ko-KR" sz="1400" dirty="0"/>
                <a:t>W[1][M-1]</a:t>
              </a:r>
              <a:endParaRPr lang="ko-KR" altLang="en-US" sz="1400" dirty="0"/>
            </a:p>
          </p:txBody>
        </p:sp>
        <p:sp>
          <p:nvSpPr>
            <p:cNvPr id="32" name="TextBox 31"/>
            <p:cNvSpPr txBox="1"/>
            <p:nvPr/>
          </p:nvSpPr>
          <p:spPr>
            <a:xfrm>
              <a:off x="5411945" y="2266487"/>
              <a:ext cx="772969" cy="307777"/>
            </a:xfrm>
            <a:prstGeom prst="rect">
              <a:avLst/>
            </a:prstGeom>
            <a:noFill/>
          </p:spPr>
          <p:txBody>
            <a:bodyPr wrap="none" rtlCol="0">
              <a:spAutoFit/>
            </a:bodyPr>
            <a:lstStyle/>
            <a:p>
              <a:r>
                <a:rPr lang="en-US" altLang="ko-KR" sz="1400" dirty="0"/>
                <a:t>W[2][0]</a:t>
              </a:r>
              <a:endParaRPr lang="ko-KR" altLang="en-US" sz="1400" dirty="0"/>
            </a:p>
          </p:txBody>
        </p:sp>
        <p:sp>
          <p:nvSpPr>
            <p:cNvPr id="33" name="TextBox 32"/>
            <p:cNvSpPr txBox="1"/>
            <p:nvPr/>
          </p:nvSpPr>
          <p:spPr>
            <a:xfrm>
              <a:off x="6260725" y="2266487"/>
              <a:ext cx="772969" cy="307777"/>
            </a:xfrm>
            <a:prstGeom prst="rect">
              <a:avLst/>
            </a:prstGeom>
            <a:noFill/>
          </p:spPr>
          <p:txBody>
            <a:bodyPr wrap="none" rtlCol="0">
              <a:spAutoFit/>
            </a:bodyPr>
            <a:lstStyle/>
            <a:p>
              <a:r>
                <a:rPr lang="en-US" altLang="ko-KR" sz="1400" dirty="0"/>
                <a:t>W[2][1]</a:t>
              </a:r>
              <a:endParaRPr lang="ko-KR" altLang="en-US" sz="1400" dirty="0"/>
            </a:p>
          </p:txBody>
        </p:sp>
        <p:sp>
          <p:nvSpPr>
            <p:cNvPr id="34" name="TextBox 33"/>
            <p:cNvSpPr txBox="1"/>
            <p:nvPr/>
          </p:nvSpPr>
          <p:spPr>
            <a:xfrm>
              <a:off x="7115674" y="2266487"/>
              <a:ext cx="772969" cy="307777"/>
            </a:xfrm>
            <a:prstGeom prst="rect">
              <a:avLst/>
            </a:prstGeom>
            <a:noFill/>
          </p:spPr>
          <p:txBody>
            <a:bodyPr wrap="none" rtlCol="0">
              <a:spAutoFit/>
            </a:bodyPr>
            <a:lstStyle/>
            <a:p>
              <a:r>
                <a:rPr lang="en-US" altLang="ko-KR" sz="1400" dirty="0"/>
                <a:t>W[2][2]</a:t>
              </a:r>
              <a:endParaRPr lang="ko-KR" altLang="en-US" sz="1400" dirty="0"/>
            </a:p>
          </p:txBody>
        </p:sp>
        <p:sp>
          <p:nvSpPr>
            <p:cNvPr id="35" name="TextBox 34"/>
            <p:cNvSpPr txBox="1"/>
            <p:nvPr/>
          </p:nvSpPr>
          <p:spPr>
            <a:xfrm>
              <a:off x="8580706" y="2265116"/>
              <a:ext cx="1011815" cy="307777"/>
            </a:xfrm>
            <a:prstGeom prst="rect">
              <a:avLst/>
            </a:prstGeom>
            <a:noFill/>
          </p:spPr>
          <p:txBody>
            <a:bodyPr wrap="none" rtlCol="0">
              <a:spAutoFit/>
            </a:bodyPr>
            <a:lstStyle/>
            <a:p>
              <a:r>
                <a:rPr lang="en-US" altLang="ko-KR" sz="1400" dirty="0"/>
                <a:t>W[2][M-1]</a:t>
              </a:r>
              <a:endParaRPr lang="ko-KR" altLang="en-US" sz="1400" dirty="0"/>
            </a:p>
          </p:txBody>
        </p:sp>
        <p:sp>
          <p:nvSpPr>
            <p:cNvPr id="36" name="TextBox 35"/>
            <p:cNvSpPr txBox="1"/>
            <p:nvPr/>
          </p:nvSpPr>
          <p:spPr>
            <a:xfrm>
              <a:off x="5411945" y="3350618"/>
              <a:ext cx="984565" cy="307777"/>
            </a:xfrm>
            <a:prstGeom prst="rect">
              <a:avLst/>
            </a:prstGeom>
            <a:noFill/>
          </p:spPr>
          <p:txBody>
            <a:bodyPr wrap="none" rtlCol="0">
              <a:spAutoFit/>
            </a:bodyPr>
            <a:lstStyle/>
            <a:p>
              <a:r>
                <a:rPr lang="en-US" altLang="ko-KR" sz="1400" dirty="0"/>
                <a:t>W[N-1][0]</a:t>
              </a:r>
              <a:endParaRPr lang="ko-KR" altLang="en-US" sz="1400" dirty="0"/>
            </a:p>
          </p:txBody>
        </p:sp>
        <p:sp>
          <p:nvSpPr>
            <p:cNvPr id="37" name="TextBox 36"/>
            <p:cNvSpPr txBox="1"/>
            <p:nvPr/>
          </p:nvSpPr>
          <p:spPr>
            <a:xfrm>
              <a:off x="8580706" y="3349247"/>
              <a:ext cx="1223412" cy="307777"/>
            </a:xfrm>
            <a:prstGeom prst="rect">
              <a:avLst/>
            </a:prstGeom>
            <a:noFill/>
          </p:spPr>
          <p:txBody>
            <a:bodyPr wrap="none" rtlCol="0">
              <a:spAutoFit/>
            </a:bodyPr>
            <a:lstStyle/>
            <a:p>
              <a:r>
                <a:rPr lang="en-US" altLang="ko-KR" sz="1400" dirty="0"/>
                <a:t>W[N-1][M-1]</a:t>
              </a:r>
              <a:endParaRPr lang="ko-KR" altLang="en-US" sz="1400" dirty="0"/>
            </a:p>
          </p:txBody>
        </p:sp>
        <p:sp>
          <p:nvSpPr>
            <p:cNvPr id="38" name="왼쪽 대괄호 37"/>
            <p:cNvSpPr/>
            <p:nvPr/>
          </p:nvSpPr>
          <p:spPr>
            <a:xfrm>
              <a:off x="5370683"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9" name="왼쪽 대괄호 38"/>
            <p:cNvSpPr/>
            <p:nvPr/>
          </p:nvSpPr>
          <p:spPr>
            <a:xfrm flipH="1">
              <a:off x="10035922"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0" name="왼쪽 대괄호 39"/>
            <p:cNvSpPr/>
            <p:nvPr/>
          </p:nvSpPr>
          <p:spPr>
            <a:xfrm>
              <a:off x="10302648"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1" name="왼쪽 대괄호 40"/>
            <p:cNvSpPr/>
            <p:nvPr/>
          </p:nvSpPr>
          <p:spPr>
            <a:xfrm flipH="1">
              <a:off x="11598494" y="1419367"/>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2" name="TextBox 41"/>
            <p:cNvSpPr txBox="1"/>
            <p:nvPr/>
          </p:nvSpPr>
          <p:spPr>
            <a:xfrm>
              <a:off x="10360754" y="1527822"/>
              <a:ext cx="819455" cy="307777"/>
            </a:xfrm>
            <a:prstGeom prst="rect">
              <a:avLst/>
            </a:prstGeom>
            <a:noFill/>
          </p:spPr>
          <p:txBody>
            <a:bodyPr wrap="none" rtlCol="0">
              <a:spAutoFit/>
            </a:bodyPr>
            <a:lstStyle/>
            <a:p>
              <a:r>
                <a:rPr lang="en-US" altLang="ko-KR" sz="1400" dirty="0"/>
                <a:t>Input[0]</a:t>
              </a:r>
              <a:endParaRPr lang="ko-KR" altLang="en-US" sz="1400" dirty="0"/>
            </a:p>
          </p:txBody>
        </p:sp>
        <p:sp>
          <p:nvSpPr>
            <p:cNvPr id="43" name="TextBox 42"/>
            <p:cNvSpPr txBox="1"/>
            <p:nvPr/>
          </p:nvSpPr>
          <p:spPr>
            <a:xfrm>
              <a:off x="10360754" y="1897154"/>
              <a:ext cx="819455" cy="307777"/>
            </a:xfrm>
            <a:prstGeom prst="rect">
              <a:avLst/>
            </a:prstGeom>
            <a:noFill/>
          </p:spPr>
          <p:txBody>
            <a:bodyPr wrap="none" rtlCol="0">
              <a:spAutoFit/>
            </a:bodyPr>
            <a:lstStyle/>
            <a:p>
              <a:r>
                <a:rPr lang="en-US" altLang="ko-KR" sz="1400" dirty="0"/>
                <a:t>Input[1]</a:t>
              </a:r>
              <a:endParaRPr lang="ko-KR" altLang="en-US" sz="1400" dirty="0"/>
            </a:p>
          </p:txBody>
        </p:sp>
        <p:sp>
          <p:nvSpPr>
            <p:cNvPr id="44" name="TextBox 43"/>
            <p:cNvSpPr txBox="1"/>
            <p:nvPr/>
          </p:nvSpPr>
          <p:spPr>
            <a:xfrm>
              <a:off x="10360836" y="2254554"/>
              <a:ext cx="819455" cy="307777"/>
            </a:xfrm>
            <a:prstGeom prst="rect">
              <a:avLst/>
            </a:prstGeom>
            <a:noFill/>
          </p:spPr>
          <p:txBody>
            <a:bodyPr wrap="none" rtlCol="0">
              <a:spAutoFit/>
            </a:bodyPr>
            <a:lstStyle/>
            <a:p>
              <a:r>
                <a:rPr lang="en-US" altLang="ko-KR" sz="1400" dirty="0"/>
                <a:t>Input[2]</a:t>
              </a:r>
              <a:endParaRPr lang="ko-KR" altLang="en-US" sz="1400" dirty="0"/>
            </a:p>
          </p:txBody>
        </p:sp>
        <p:sp>
          <p:nvSpPr>
            <p:cNvPr id="45" name="TextBox 44"/>
            <p:cNvSpPr txBox="1"/>
            <p:nvPr/>
          </p:nvSpPr>
          <p:spPr>
            <a:xfrm>
              <a:off x="10360753" y="3353427"/>
              <a:ext cx="1058303" cy="307777"/>
            </a:xfrm>
            <a:prstGeom prst="rect">
              <a:avLst/>
            </a:prstGeom>
            <a:noFill/>
          </p:spPr>
          <p:txBody>
            <a:bodyPr wrap="none" rtlCol="0">
              <a:spAutoFit/>
            </a:bodyPr>
            <a:lstStyle/>
            <a:p>
              <a:r>
                <a:rPr lang="en-US" altLang="ko-KR" sz="1400" dirty="0"/>
                <a:t>Input[M-1]</a:t>
              </a:r>
              <a:endParaRPr lang="ko-KR" altLang="en-US" sz="1400" dirty="0"/>
            </a:p>
          </p:txBody>
        </p:sp>
      </p:grpSp>
      <p:sp>
        <p:nvSpPr>
          <p:cNvPr id="47" name="모서리가 둥근 직사각형 46"/>
          <p:cNvSpPr/>
          <p:nvPr/>
        </p:nvSpPr>
        <p:spPr>
          <a:xfrm>
            <a:off x="5525462" y="1804789"/>
            <a:ext cx="1359375"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왼쪽 대괄호 51"/>
          <p:cNvSpPr/>
          <p:nvPr/>
        </p:nvSpPr>
        <p:spPr>
          <a:xfrm>
            <a:off x="10869047" y="1700801"/>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3" name="왼쪽 대괄호 52"/>
          <p:cNvSpPr/>
          <p:nvPr/>
        </p:nvSpPr>
        <p:spPr>
          <a:xfrm flipH="1">
            <a:off x="11883181" y="1704465"/>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4" name="TextBox 53"/>
          <p:cNvSpPr txBox="1"/>
          <p:nvPr/>
        </p:nvSpPr>
        <p:spPr>
          <a:xfrm>
            <a:off x="10823903" y="1790937"/>
            <a:ext cx="973343" cy="307777"/>
          </a:xfrm>
          <a:prstGeom prst="rect">
            <a:avLst/>
          </a:prstGeom>
          <a:noFill/>
        </p:spPr>
        <p:txBody>
          <a:bodyPr wrap="none" rtlCol="0">
            <a:spAutoFit/>
          </a:bodyPr>
          <a:lstStyle/>
          <a:p>
            <a:r>
              <a:rPr lang="en-US" altLang="ko-KR" sz="1400" dirty="0"/>
              <a:t>Output[0]</a:t>
            </a:r>
            <a:endParaRPr lang="ko-KR" altLang="en-US" sz="1400" dirty="0"/>
          </a:p>
        </p:txBody>
      </p:sp>
      <p:sp>
        <p:nvSpPr>
          <p:cNvPr id="55" name="TextBox 54"/>
          <p:cNvSpPr txBox="1"/>
          <p:nvPr/>
        </p:nvSpPr>
        <p:spPr>
          <a:xfrm>
            <a:off x="10823903" y="2085408"/>
            <a:ext cx="973343" cy="307777"/>
          </a:xfrm>
          <a:prstGeom prst="rect">
            <a:avLst/>
          </a:prstGeom>
          <a:noFill/>
        </p:spPr>
        <p:txBody>
          <a:bodyPr wrap="none" rtlCol="0">
            <a:spAutoFit/>
          </a:bodyPr>
          <a:lstStyle/>
          <a:p>
            <a:r>
              <a:rPr lang="en-US" altLang="ko-KR" sz="1400" dirty="0"/>
              <a:t>Output[1]</a:t>
            </a:r>
            <a:endParaRPr lang="ko-KR" altLang="en-US" sz="1400" dirty="0"/>
          </a:p>
        </p:txBody>
      </p:sp>
      <p:sp>
        <p:nvSpPr>
          <p:cNvPr id="56" name="TextBox 55"/>
          <p:cNvSpPr txBox="1"/>
          <p:nvPr/>
        </p:nvSpPr>
        <p:spPr>
          <a:xfrm>
            <a:off x="10823967" y="2370365"/>
            <a:ext cx="973343" cy="307777"/>
          </a:xfrm>
          <a:prstGeom prst="rect">
            <a:avLst/>
          </a:prstGeom>
          <a:noFill/>
        </p:spPr>
        <p:txBody>
          <a:bodyPr wrap="none" rtlCol="0">
            <a:spAutoFit/>
          </a:bodyPr>
          <a:lstStyle/>
          <a:p>
            <a:r>
              <a:rPr lang="en-US" altLang="ko-KR" sz="1400" dirty="0"/>
              <a:t>Output[2]</a:t>
            </a:r>
            <a:endParaRPr lang="ko-KR" altLang="en-US" sz="1400" dirty="0"/>
          </a:p>
        </p:txBody>
      </p:sp>
      <p:sp>
        <p:nvSpPr>
          <p:cNvPr id="57" name="TextBox 56"/>
          <p:cNvSpPr txBox="1"/>
          <p:nvPr/>
        </p:nvSpPr>
        <p:spPr>
          <a:xfrm>
            <a:off x="10823902" y="3246503"/>
            <a:ext cx="1184940" cy="307777"/>
          </a:xfrm>
          <a:prstGeom prst="rect">
            <a:avLst/>
          </a:prstGeom>
          <a:noFill/>
        </p:spPr>
        <p:txBody>
          <a:bodyPr wrap="none" rtlCol="0">
            <a:spAutoFit/>
          </a:bodyPr>
          <a:lstStyle/>
          <a:p>
            <a:r>
              <a:rPr lang="en-US" altLang="ko-KR" sz="1400" dirty="0"/>
              <a:t>Output[N-1]</a:t>
            </a:r>
            <a:endParaRPr lang="ko-KR" altLang="en-US" sz="1400" dirty="0"/>
          </a:p>
        </p:txBody>
      </p:sp>
      <p:sp>
        <p:nvSpPr>
          <p:cNvPr id="58" name="모서리가 둥근 직사각형 57"/>
          <p:cNvSpPr/>
          <p:nvPr/>
        </p:nvSpPr>
        <p:spPr>
          <a:xfrm>
            <a:off x="10907594" y="1786025"/>
            <a:ext cx="987817"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835211" y="4726525"/>
            <a:ext cx="3547318" cy="1200329"/>
          </a:xfrm>
          <a:prstGeom prst="rect">
            <a:avLst/>
          </a:prstGeom>
          <a:noFill/>
        </p:spPr>
        <p:txBody>
          <a:bodyPr wrap="none" rtlCol="0">
            <a:spAutoFit/>
          </a:bodyPr>
          <a:lstStyle/>
          <a:p>
            <a:r>
              <a:rPr lang="en-US" altLang="ko-KR" dirty="0"/>
              <a:t>for(j=0; j&lt;M; </a:t>
            </a:r>
            <a:r>
              <a:rPr lang="en-US" altLang="ko-KR" dirty="0" err="1"/>
              <a:t>j++</a:t>
            </a:r>
            <a:r>
              <a:rPr lang="en-US" altLang="ko-KR" dirty="0"/>
              <a:t>)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a:t>
            </a:r>
          </a:p>
          <a:p>
            <a:r>
              <a:rPr lang="en-US" altLang="ko-KR" dirty="0"/>
              <a:t>      Output[</a:t>
            </a:r>
            <a:r>
              <a:rPr lang="en-US" altLang="ko-KR" dirty="0" err="1"/>
              <a:t>i</a:t>
            </a:r>
            <a:r>
              <a:rPr lang="en-US" altLang="ko-KR" dirty="0"/>
              <a:t>] += Input[j]*W[</a:t>
            </a:r>
            <a:r>
              <a:rPr lang="en-US" altLang="ko-KR" dirty="0" err="1"/>
              <a:t>i,j</a:t>
            </a:r>
            <a:r>
              <a:rPr lang="en-US" altLang="ko-KR" dirty="0"/>
              <a:t>];</a:t>
            </a:r>
          </a:p>
          <a:p>
            <a:r>
              <a:rPr lang="en-US" altLang="ko-KR" dirty="0"/>
              <a:t>}</a:t>
            </a:r>
            <a:endParaRPr lang="ko-KR" altLang="en-US" dirty="0"/>
          </a:p>
        </p:txBody>
      </p:sp>
      <p:sp>
        <p:nvSpPr>
          <p:cNvPr id="59" name="TextBox 58"/>
          <p:cNvSpPr txBox="1"/>
          <p:nvPr/>
        </p:nvSpPr>
        <p:spPr>
          <a:xfrm>
            <a:off x="698156" y="3864354"/>
            <a:ext cx="3801041" cy="461665"/>
          </a:xfrm>
          <a:prstGeom prst="rect">
            <a:avLst/>
          </a:prstGeom>
          <a:noFill/>
        </p:spPr>
        <p:txBody>
          <a:bodyPr wrap="none" rtlCol="0">
            <a:spAutoFit/>
          </a:bodyPr>
          <a:lstStyle/>
          <a:p>
            <a:r>
              <a:rPr lang="en-US" altLang="ko-KR" sz="2400" dirty="0">
                <a:latin typeface="Calibri" panose="020F0502020204030204" pitchFamily="34" charset="0"/>
              </a:rPr>
              <a:t>Output[</a:t>
            </a:r>
            <a:r>
              <a:rPr lang="en-US" altLang="ko-KR" sz="2400" dirty="0" err="1">
                <a:latin typeface="Calibri" panose="020F0502020204030204" pitchFamily="34" charset="0"/>
              </a:rPr>
              <a:t>i</a:t>
            </a:r>
            <a:r>
              <a:rPr lang="en-US" altLang="ko-KR" sz="2400" dirty="0">
                <a:latin typeface="Calibri" panose="020F0502020204030204" pitchFamily="34" charset="0"/>
              </a:rPr>
              <a:t>]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a:t>
            </a:r>
            <a:r>
              <a:rPr lang="en-US" altLang="ko-KR" sz="2400" dirty="0" err="1">
                <a:latin typeface="Calibri" panose="020F0502020204030204" pitchFamily="34" charset="0"/>
              </a:rPr>
              <a:t>i,j</a:t>
            </a:r>
            <a:r>
              <a:rPr lang="en-US" altLang="ko-KR" sz="2400" dirty="0">
                <a:latin typeface="Calibri" panose="020F0502020204030204" pitchFamily="34" charset="0"/>
              </a:rPr>
              <a:t>]</a:t>
            </a:r>
            <a:endParaRPr lang="ko-KR" altLang="en-US" sz="2400" dirty="0">
              <a:latin typeface="Calibri" panose="020F0502020204030204" pitchFamily="34" charset="0"/>
            </a:endParaRPr>
          </a:p>
        </p:txBody>
      </p:sp>
      <p:sp>
        <p:nvSpPr>
          <p:cNvPr id="60" name="TextBox 59"/>
          <p:cNvSpPr txBox="1"/>
          <p:nvPr/>
        </p:nvSpPr>
        <p:spPr>
          <a:xfrm>
            <a:off x="5302304" y="4761229"/>
            <a:ext cx="6658298" cy="1754326"/>
          </a:xfrm>
          <a:prstGeom prst="rect">
            <a:avLst/>
          </a:prstGeom>
          <a:noFill/>
        </p:spPr>
        <p:txBody>
          <a:bodyPr wrap="none" rtlCol="0">
            <a:spAutoFit/>
          </a:bodyPr>
          <a:lstStyle/>
          <a:p>
            <a:r>
              <a:rPr lang="en-US" altLang="ko-KR" dirty="0"/>
              <a:t>for(j=0; j&lt;M; j+=2)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+=2) {</a:t>
            </a:r>
          </a:p>
          <a:p>
            <a:r>
              <a:rPr lang="en-US" altLang="ko-KR" dirty="0"/>
              <a:t>      Output[</a:t>
            </a:r>
            <a:r>
              <a:rPr lang="en-US" altLang="ko-KR" dirty="0" err="1"/>
              <a:t>i</a:t>
            </a:r>
            <a:r>
              <a:rPr lang="en-US" altLang="ko-KR" dirty="0"/>
              <a:t>] += Input[j]*W[</a:t>
            </a:r>
            <a:r>
              <a:rPr lang="en-US" altLang="ko-KR" dirty="0" err="1"/>
              <a:t>i,j</a:t>
            </a:r>
            <a:r>
              <a:rPr lang="en-US" altLang="ko-KR" dirty="0"/>
              <a:t>] + Input[j+1]*W[i,j+1];</a:t>
            </a:r>
          </a:p>
          <a:p>
            <a:r>
              <a:rPr lang="en-US" altLang="ko-KR" dirty="0"/>
              <a:t>      Output[i+1] += Input[j]*W[i+1,j] + Input[j+1]*W[i+1,j+1];</a:t>
            </a:r>
          </a:p>
          <a:p>
            <a:r>
              <a:rPr lang="en-US" altLang="ko-KR" dirty="0"/>
              <a:t>   }</a:t>
            </a:r>
          </a:p>
          <a:p>
            <a:r>
              <a:rPr lang="en-US" altLang="ko-KR" dirty="0"/>
              <a:t>}</a:t>
            </a:r>
            <a:endParaRPr lang="ko-KR" altLang="en-US" dirty="0"/>
          </a:p>
        </p:txBody>
      </p:sp>
      <p:sp>
        <p:nvSpPr>
          <p:cNvPr id="61" name="TextBox 60"/>
          <p:cNvSpPr txBox="1"/>
          <p:nvPr/>
        </p:nvSpPr>
        <p:spPr>
          <a:xfrm>
            <a:off x="8519846" y="4917983"/>
            <a:ext cx="564578" cy="461665"/>
          </a:xfrm>
          <a:prstGeom prst="rect">
            <a:avLst/>
          </a:prstGeom>
          <a:noFill/>
        </p:spPr>
        <p:txBody>
          <a:bodyPr wrap="none" rtlCol="0">
            <a:spAutoFit/>
          </a:bodyPr>
          <a:lstStyle/>
          <a:p>
            <a:r>
              <a:rPr lang="en-US" altLang="ko-KR" sz="2400" dirty="0">
                <a:solidFill>
                  <a:srgbClr val="FF0000"/>
                </a:solidFill>
                <a:latin typeface="Calibri" panose="020F0502020204030204" pitchFamily="34" charset="0"/>
              </a:rPr>
              <a:t>i=0</a:t>
            </a:r>
            <a:endParaRPr lang="ko-KR" altLang="en-US" sz="2400" dirty="0">
              <a:solidFill>
                <a:srgbClr val="FF0000"/>
              </a:solidFill>
              <a:latin typeface="Calibri" panose="020F0502020204030204" pitchFamily="34" charset="0"/>
            </a:endParaRPr>
          </a:p>
        </p:txBody>
      </p:sp>
      <p:sp>
        <p:nvSpPr>
          <p:cNvPr id="62" name="모서리가 둥근 직사각형 61"/>
          <p:cNvSpPr/>
          <p:nvPr/>
        </p:nvSpPr>
        <p:spPr>
          <a:xfrm>
            <a:off x="9376998" y="1761888"/>
            <a:ext cx="909287" cy="587849"/>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p:cNvSpPr txBox="1"/>
          <p:nvPr/>
        </p:nvSpPr>
        <p:spPr>
          <a:xfrm>
            <a:off x="6136354" y="4367890"/>
            <a:ext cx="567784" cy="461665"/>
          </a:xfrm>
          <a:prstGeom prst="rect">
            <a:avLst/>
          </a:prstGeom>
          <a:noFill/>
        </p:spPr>
        <p:txBody>
          <a:bodyPr wrap="none" rtlCol="0">
            <a:spAutoFit/>
          </a:bodyPr>
          <a:lstStyle/>
          <a:p>
            <a:r>
              <a:rPr lang="en-US" altLang="ko-KR" sz="2400" dirty="0">
                <a:solidFill>
                  <a:srgbClr val="0070C0"/>
                </a:solidFill>
                <a:latin typeface="Calibri" panose="020F0502020204030204" pitchFamily="34" charset="0"/>
              </a:rPr>
              <a:t>j=0</a:t>
            </a:r>
            <a:endParaRPr lang="ko-KR" altLang="en-US" sz="2400" dirty="0">
              <a:solidFill>
                <a:srgbClr val="0070C0"/>
              </a:solidFill>
              <a:latin typeface="Calibri" panose="020F0502020204030204" pitchFamily="34" charset="0"/>
            </a:endParaRPr>
          </a:p>
        </p:txBody>
      </p:sp>
    </p:spTree>
    <p:extLst>
      <p:ext uri="{BB962C8B-B14F-4D97-AF65-F5344CB8AC3E}">
        <p14:creationId xmlns:p14="http://schemas.microsoft.com/office/powerpoint/2010/main" val="3635942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Blocking Code Example</a:t>
            </a:r>
            <a:endParaRPr lang="ko-KR" altLang="en-US" dirty="0"/>
          </a:p>
        </p:txBody>
      </p:sp>
      <p:sp>
        <p:nvSpPr>
          <p:cNvPr id="3" name="내용 개체 틀 2"/>
          <p:cNvSpPr>
            <a:spLocks noGrp="1"/>
          </p:cNvSpPr>
          <p:nvPr>
            <p:ph idx="1"/>
          </p:nvPr>
        </p:nvSpPr>
        <p:spPr>
          <a:xfrm>
            <a:off x="838200" y="1704224"/>
            <a:ext cx="10515600" cy="4351338"/>
          </a:xfrm>
        </p:spPr>
        <p:txBody>
          <a:bodyPr/>
          <a:lstStyle/>
          <a:p>
            <a:r>
              <a:rPr lang="en-US" altLang="ko-KR" dirty="0"/>
              <a:t>M*V multiplication case</a:t>
            </a:r>
          </a:p>
          <a:p>
            <a:pPr lvl="1"/>
            <a:r>
              <a:rPr lang="en-US" altLang="ko-KR" dirty="0"/>
              <a:t>Size of V (=M) = 1024</a:t>
            </a:r>
          </a:p>
          <a:p>
            <a:pPr lvl="1"/>
            <a:r>
              <a:rPr lang="en-US" altLang="ko-KR" dirty="0"/>
              <a:t>Size of output (=N) = 256</a:t>
            </a:r>
          </a:p>
          <a:p>
            <a:pPr lvl="1"/>
            <a:r>
              <a:rPr lang="en-US" altLang="ko-KR" dirty="0"/>
              <a:t>Block size (</a:t>
            </a:r>
            <a:r>
              <a:rPr lang="en-US" altLang="ko-KR" dirty="0" err="1"/>
              <a:t>bs</a:t>
            </a:r>
            <a:r>
              <a:rPr lang="en-US" altLang="ko-KR" dirty="0"/>
              <a:t>) = 2x2</a:t>
            </a:r>
            <a:endParaRPr lang="ko-KR" altLang="en-US" dirty="0"/>
          </a:p>
        </p:txBody>
      </p:sp>
      <p:sp>
        <p:nvSpPr>
          <p:cNvPr id="7" name="TextBox 6"/>
          <p:cNvSpPr txBox="1"/>
          <p:nvPr/>
        </p:nvSpPr>
        <p:spPr>
          <a:xfrm>
            <a:off x="1392195" y="6176963"/>
            <a:ext cx="1799082" cy="400110"/>
          </a:xfrm>
          <a:prstGeom prst="rect">
            <a:avLst/>
          </a:prstGeom>
          <a:noFill/>
        </p:spPr>
        <p:txBody>
          <a:bodyPr wrap="none" rtlCol="0">
            <a:spAutoFit/>
          </a:bodyPr>
          <a:lstStyle/>
          <a:p>
            <a:r>
              <a:rPr lang="en-US" altLang="ko-KR" sz="2000" dirty="0">
                <a:latin typeface="Calibri" panose="020F0502020204030204" pitchFamily="34" charset="0"/>
              </a:rPr>
              <a:t>Before blocking</a:t>
            </a:r>
            <a:endParaRPr lang="ko-KR" altLang="en-US" sz="2000" dirty="0">
              <a:latin typeface="Calibri" panose="020F0502020204030204" pitchFamily="34" charset="0"/>
            </a:endParaRPr>
          </a:p>
        </p:txBody>
      </p:sp>
      <p:sp>
        <p:nvSpPr>
          <p:cNvPr id="8" name="TextBox 7"/>
          <p:cNvSpPr txBox="1"/>
          <p:nvPr/>
        </p:nvSpPr>
        <p:spPr>
          <a:xfrm>
            <a:off x="7672117" y="6176963"/>
            <a:ext cx="1640642" cy="400110"/>
          </a:xfrm>
          <a:prstGeom prst="rect">
            <a:avLst/>
          </a:prstGeom>
          <a:noFill/>
        </p:spPr>
        <p:txBody>
          <a:bodyPr wrap="none" rtlCol="0">
            <a:spAutoFit/>
          </a:bodyPr>
          <a:lstStyle/>
          <a:p>
            <a:r>
              <a:rPr lang="en-US" altLang="ko-KR" sz="2000" dirty="0">
                <a:latin typeface="Calibri" panose="020F0502020204030204" pitchFamily="34" charset="0"/>
              </a:rPr>
              <a:t>After blocking</a:t>
            </a:r>
            <a:endParaRPr lang="ko-KR" altLang="en-US" sz="2000" dirty="0">
              <a:latin typeface="Calibri" panose="020F0502020204030204" pitchFamily="34" charset="0"/>
            </a:endParaRPr>
          </a:p>
        </p:txBody>
      </p:sp>
      <p:sp>
        <p:nvSpPr>
          <p:cNvPr id="9" name="모서리가 둥근 직사각형 8"/>
          <p:cNvSpPr/>
          <p:nvPr/>
        </p:nvSpPr>
        <p:spPr>
          <a:xfrm>
            <a:off x="5805631" y="5371054"/>
            <a:ext cx="6154971" cy="559310"/>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581519" y="0"/>
            <a:ext cx="7610481" cy="369332"/>
          </a:xfrm>
          <a:prstGeom prst="rect">
            <a:avLst/>
          </a:prstGeom>
          <a:noFill/>
        </p:spPr>
        <p:txBody>
          <a:bodyPr wrap="none" rtlCol="0">
            <a:spAutoFit/>
          </a:bodyPr>
          <a:lstStyle/>
          <a:p>
            <a:r>
              <a:rPr lang="en-US" altLang="ko-KR" dirty="0">
                <a:latin typeface="Calibri" panose="020F0502020204030204" pitchFamily="34" charset="0"/>
              </a:rPr>
              <a:t>[NVIDIA][http://www.cs.cornell.edu/~bindel/class/cs5220-s10/slides/lec03.pdf]</a:t>
            </a:r>
            <a:endParaRPr lang="ko-KR" altLang="en-US" dirty="0">
              <a:latin typeface="Calibri" panose="020F0502020204030204" pitchFamily="34" charset="0"/>
            </a:endParaRPr>
          </a:p>
        </p:txBody>
      </p:sp>
      <p:sp>
        <p:nvSpPr>
          <p:cNvPr id="12" name="직사각형 11"/>
          <p:cNvSpPr/>
          <p:nvPr/>
        </p:nvSpPr>
        <p:spPr>
          <a:xfrm>
            <a:off x="698156" y="4817008"/>
            <a:ext cx="3544330"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1478691" y="5098158"/>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102442" y="5683427"/>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772871" y="563756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011649" y="392560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3032271" y="3955660"/>
            <a:ext cx="509999"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1871605" y="3659426"/>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3157456" y="3674510"/>
            <a:ext cx="524858"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5351379" y="4636263"/>
            <a:ext cx="390267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7959943" y="4941089"/>
            <a:ext cx="223195"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7945203" y="5501990"/>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10681261" y="550075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p:cNvGrpSpPr/>
          <p:nvPr/>
        </p:nvGrpSpPr>
        <p:grpSpPr>
          <a:xfrm>
            <a:off x="5439804" y="1690688"/>
            <a:ext cx="4951328" cy="1941247"/>
            <a:chOff x="5370683" y="1414771"/>
            <a:chExt cx="6326739" cy="2434758"/>
          </a:xfrm>
        </p:grpSpPr>
        <p:sp>
          <p:nvSpPr>
            <p:cNvPr id="24" name="TextBox 23"/>
            <p:cNvSpPr txBox="1"/>
            <p:nvPr/>
          </p:nvSpPr>
          <p:spPr>
            <a:xfrm>
              <a:off x="5411945" y="1531817"/>
              <a:ext cx="772969" cy="307777"/>
            </a:xfrm>
            <a:prstGeom prst="rect">
              <a:avLst/>
            </a:prstGeom>
            <a:noFill/>
          </p:spPr>
          <p:txBody>
            <a:bodyPr wrap="none" rtlCol="0">
              <a:spAutoFit/>
            </a:bodyPr>
            <a:lstStyle/>
            <a:p>
              <a:r>
                <a:rPr lang="en-US" altLang="ko-KR" sz="1400" dirty="0"/>
                <a:t>W[0][0]</a:t>
              </a:r>
              <a:endParaRPr lang="ko-KR" altLang="en-US" sz="1400" dirty="0"/>
            </a:p>
          </p:txBody>
        </p:sp>
        <p:sp>
          <p:nvSpPr>
            <p:cNvPr id="25" name="TextBox 24"/>
            <p:cNvSpPr txBox="1"/>
            <p:nvPr/>
          </p:nvSpPr>
          <p:spPr>
            <a:xfrm>
              <a:off x="6260725" y="1531817"/>
              <a:ext cx="772969" cy="307777"/>
            </a:xfrm>
            <a:prstGeom prst="rect">
              <a:avLst/>
            </a:prstGeom>
            <a:noFill/>
          </p:spPr>
          <p:txBody>
            <a:bodyPr wrap="none" rtlCol="0">
              <a:spAutoFit/>
            </a:bodyPr>
            <a:lstStyle/>
            <a:p>
              <a:r>
                <a:rPr lang="en-US" altLang="ko-KR" sz="1400" dirty="0"/>
                <a:t>W[0][1]</a:t>
              </a:r>
              <a:endParaRPr lang="ko-KR" altLang="en-US" sz="1400" dirty="0"/>
            </a:p>
          </p:txBody>
        </p:sp>
        <p:sp>
          <p:nvSpPr>
            <p:cNvPr id="26" name="TextBox 25"/>
            <p:cNvSpPr txBox="1"/>
            <p:nvPr/>
          </p:nvSpPr>
          <p:spPr>
            <a:xfrm>
              <a:off x="7115674" y="1531817"/>
              <a:ext cx="772969" cy="307777"/>
            </a:xfrm>
            <a:prstGeom prst="rect">
              <a:avLst/>
            </a:prstGeom>
            <a:noFill/>
          </p:spPr>
          <p:txBody>
            <a:bodyPr wrap="none" rtlCol="0">
              <a:spAutoFit/>
            </a:bodyPr>
            <a:lstStyle/>
            <a:p>
              <a:r>
                <a:rPr lang="en-US" altLang="ko-KR" sz="1400" dirty="0"/>
                <a:t>W[0][2]</a:t>
              </a:r>
              <a:endParaRPr lang="ko-KR" altLang="en-US" sz="1400" dirty="0"/>
            </a:p>
          </p:txBody>
        </p:sp>
        <p:sp>
          <p:nvSpPr>
            <p:cNvPr id="27" name="TextBox 26"/>
            <p:cNvSpPr txBox="1"/>
            <p:nvPr/>
          </p:nvSpPr>
          <p:spPr>
            <a:xfrm>
              <a:off x="8580706" y="1530446"/>
              <a:ext cx="1011815" cy="307777"/>
            </a:xfrm>
            <a:prstGeom prst="rect">
              <a:avLst/>
            </a:prstGeom>
            <a:noFill/>
          </p:spPr>
          <p:txBody>
            <a:bodyPr wrap="none" rtlCol="0">
              <a:spAutoFit/>
            </a:bodyPr>
            <a:lstStyle/>
            <a:p>
              <a:r>
                <a:rPr lang="en-US" altLang="ko-KR" sz="1400" dirty="0"/>
                <a:t>W[0][M-1]</a:t>
              </a:r>
              <a:endParaRPr lang="ko-KR" altLang="en-US" sz="1400" dirty="0"/>
            </a:p>
          </p:txBody>
        </p:sp>
        <p:sp>
          <p:nvSpPr>
            <p:cNvPr id="28" name="TextBox 27"/>
            <p:cNvSpPr txBox="1"/>
            <p:nvPr/>
          </p:nvSpPr>
          <p:spPr>
            <a:xfrm>
              <a:off x="5411945" y="1899778"/>
              <a:ext cx="772969" cy="307777"/>
            </a:xfrm>
            <a:prstGeom prst="rect">
              <a:avLst/>
            </a:prstGeom>
            <a:noFill/>
          </p:spPr>
          <p:txBody>
            <a:bodyPr wrap="none" rtlCol="0">
              <a:spAutoFit/>
            </a:bodyPr>
            <a:lstStyle/>
            <a:p>
              <a:r>
                <a:rPr lang="en-US" altLang="ko-KR" sz="1400" dirty="0"/>
                <a:t>W[1][0]</a:t>
              </a:r>
              <a:endParaRPr lang="ko-KR" altLang="en-US" sz="1400" dirty="0"/>
            </a:p>
          </p:txBody>
        </p:sp>
        <p:sp>
          <p:nvSpPr>
            <p:cNvPr id="29" name="TextBox 28"/>
            <p:cNvSpPr txBox="1"/>
            <p:nvPr/>
          </p:nvSpPr>
          <p:spPr>
            <a:xfrm>
              <a:off x="6260725" y="1899778"/>
              <a:ext cx="772969" cy="307777"/>
            </a:xfrm>
            <a:prstGeom prst="rect">
              <a:avLst/>
            </a:prstGeom>
            <a:noFill/>
          </p:spPr>
          <p:txBody>
            <a:bodyPr wrap="none" rtlCol="0">
              <a:spAutoFit/>
            </a:bodyPr>
            <a:lstStyle/>
            <a:p>
              <a:r>
                <a:rPr lang="en-US" altLang="ko-KR" sz="1400" dirty="0"/>
                <a:t>W[1][1]</a:t>
              </a:r>
              <a:endParaRPr lang="ko-KR" altLang="en-US" sz="1400" dirty="0"/>
            </a:p>
          </p:txBody>
        </p:sp>
        <p:sp>
          <p:nvSpPr>
            <p:cNvPr id="30" name="TextBox 29"/>
            <p:cNvSpPr txBox="1"/>
            <p:nvPr/>
          </p:nvSpPr>
          <p:spPr>
            <a:xfrm>
              <a:off x="7115674" y="1899778"/>
              <a:ext cx="772969" cy="307777"/>
            </a:xfrm>
            <a:prstGeom prst="rect">
              <a:avLst/>
            </a:prstGeom>
            <a:noFill/>
          </p:spPr>
          <p:txBody>
            <a:bodyPr wrap="none" rtlCol="0">
              <a:spAutoFit/>
            </a:bodyPr>
            <a:lstStyle/>
            <a:p>
              <a:r>
                <a:rPr lang="en-US" altLang="ko-KR" sz="1400" dirty="0"/>
                <a:t>W[1][2]</a:t>
              </a:r>
              <a:endParaRPr lang="ko-KR" altLang="en-US" sz="1400" dirty="0"/>
            </a:p>
          </p:txBody>
        </p:sp>
        <p:sp>
          <p:nvSpPr>
            <p:cNvPr id="31" name="TextBox 30"/>
            <p:cNvSpPr txBox="1"/>
            <p:nvPr/>
          </p:nvSpPr>
          <p:spPr>
            <a:xfrm>
              <a:off x="8580706" y="1898407"/>
              <a:ext cx="1011815" cy="307777"/>
            </a:xfrm>
            <a:prstGeom prst="rect">
              <a:avLst/>
            </a:prstGeom>
            <a:noFill/>
          </p:spPr>
          <p:txBody>
            <a:bodyPr wrap="none" rtlCol="0">
              <a:spAutoFit/>
            </a:bodyPr>
            <a:lstStyle/>
            <a:p>
              <a:r>
                <a:rPr lang="en-US" altLang="ko-KR" sz="1400" dirty="0"/>
                <a:t>W[1][M-1]</a:t>
              </a:r>
              <a:endParaRPr lang="ko-KR" altLang="en-US" sz="1400" dirty="0"/>
            </a:p>
          </p:txBody>
        </p:sp>
        <p:sp>
          <p:nvSpPr>
            <p:cNvPr id="32" name="TextBox 31"/>
            <p:cNvSpPr txBox="1"/>
            <p:nvPr/>
          </p:nvSpPr>
          <p:spPr>
            <a:xfrm>
              <a:off x="5411945" y="2266487"/>
              <a:ext cx="772969" cy="307777"/>
            </a:xfrm>
            <a:prstGeom prst="rect">
              <a:avLst/>
            </a:prstGeom>
            <a:noFill/>
          </p:spPr>
          <p:txBody>
            <a:bodyPr wrap="none" rtlCol="0">
              <a:spAutoFit/>
            </a:bodyPr>
            <a:lstStyle/>
            <a:p>
              <a:r>
                <a:rPr lang="en-US" altLang="ko-KR" sz="1400" dirty="0"/>
                <a:t>W[2][0]</a:t>
              </a:r>
              <a:endParaRPr lang="ko-KR" altLang="en-US" sz="1400" dirty="0"/>
            </a:p>
          </p:txBody>
        </p:sp>
        <p:sp>
          <p:nvSpPr>
            <p:cNvPr id="33" name="TextBox 32"/>
            <p:cNvSpPr txBox="1"/>
            <p:nvPr/>
          </p:nvSpPr>
          <p:spPr>
            <a:xfrm>
              <a:off x="6260725" y="2266487"/>
              <a:ext cx="772969" cy="307777"/>
            </a:xfrm>
            <a:prstGeom prst="rect">
              <a:avLst/>
            </a:prstGeom>
            <a:noFill/>
          </p:spPr>
          <p:txBody>
            <a:bodyPr wrap="none" rtlCol="0">
              <a:spAutoFit/>
            </a:bodyPr>
            <a:lstStyle/>
            <a:p>
              <a:r>
                <a:rPr lang="en-US" altLang="ko-KR" sz="1400" dirty="0"/>
                <a:t>W[2][1]</a:t>
              </a:r>
              <a:endParaRPr lang="ko-KR" altLang="en-US" sz="1400" dirty="0"/>
            </a:p>
          </p:txBody>
        </p:sp>
        <p:sp>
          <p:nvSpPr>
            <p:cNvPr id="34" name="TextBox 33"/>
            <p:cNvSpPr txBox="1"/>
            <p:nvPr/>
          </p:nvSpPr>
          <p:spPr>
            <a:xfrm>
              <a:off x="7115674" y="2266487"/>
              <a:ext cx="772969" cy="307777"/>
            </a:xfrm>
            <a:prstGeom prst="rect">
              <a:avLst/>
            </a:prstGeom>
            <a:noFill/>
          </p:spPr>
          <p:txBody>
            <a:bodyPr wrap="none" rtlCol="0">
              <a:spAutoFit/>
            </a:bodyPr>
            <a:lstStyle/>
            <a:p>
              <a:r>
                <a:rPr lang="en-US" altLang="ko-KR" sz="1400" dirty="0"/>
                <a:t>W[2][2]</a:t>
              </a:r>
              <a:endParaRPr lang="ko-KR" altLang="en-US" sz="1400" dirty="0"/>
            </a:p>
          </p:txBody>
        </p:sp>
        <p:sp>
          <p:nvSpPr>
            <p:cNvPr id="35" name="TextBox 34"/>
            <p:cNvSpPr txBox="1"/>
            <p:nvPr/>
          </p:nvSpPr>
          <p:spPr>
            <a:xfrm>
              <a:off x="8580706" y="2265116"/>
              <a:ext cx="1011815" cy="307777"/>
            </a:xfrm>
            <a:prstGeom prst="rect">
              <a:avLst/>
            </a:prstGeom>
            <a:noFill/>
          </p:spPr>
          <p:txBody>
            <a:bodyPr wrap="none" rtlCol="0">
              <a:spAutoFit/>
            </a:bodyPr>
            <a:lstStyle/>
            <a:p>
              <a:r>
                <a:rPr lang="en-US" altLang="ko-KR" sz="1400" dirty="0"/>
                <a:t>W[2][M-1]</a:t>
              </a:r>
              <a:endParaRPr lang="ko-KR" altLang="en-US" sz="1400" dirty="0"/>
            </a:p>
          </p:txBody>
        </p:sp>
        <p:sp>
          <p:nvSpPr>
            <p:cNvPr id="36" name="TextBox 35"/>
            <p:cNvSpPr txBox="1"/>
            <p:nvPr/>
          </p:nvSpPr>
          <p:spPr>
            <a:xfrm>
              <a:off x="5411945" y="3350618"/>
              <a:ext cx="984565" cy="307777"/>
            </a:xfrm>
            <a:prstGeom prst="rect">
              <a:avLst/>
            </a:prstGeom>
            <a:noFill/>
          </p:spPr>
          <p:txBody>
            <a:bodyPr wrap="none" rtlCol="0">
              <a:spAutoFit/>
            </a:bodyPr>
            <a:lstStyle/>
            <a:p>
              <a:r>
                <a:rPr lang="en-US" altLang="ko-KR" sz="1400" dirty="0"/>
                <a:t>W[N-1][0]</a:t>
              </a:r>
              <a:endParaRPr lang="ko-KR" altLang="en-US" sz="1400" dirty="0"/>
            </a:p>
          </p:txBody>
        </p:sp>
        <p:sp>
          <p:nvSpPr>
            <p:cNvPr id="37" name="TextBox 36"/>
            <p:cNvSpPr txBox="1"/>
            <p:nvPr/>
          </p:nvSpPr>
          <p:spPr>
            <a:xfrm>
              <a:off x="8580706" y="3349247"/>
              <a:ext cx="1223412" cy="307777"/>
            </a:xfrm>
            <a:prstGeom prst="rect">
              <a:avLst/>
            </a:prstGeom>
            <a:noFill/>
          </p:spPr>
          <p:txBody>
            <a:bodyPr wrap="none" rtlCol="0">
              <a:spAutoFit/>
            </a:bodyPr>
            <a:lstStyle/>
            <a:p>
              <a:r>
                <a:rPr lang="en-US" altLang="ko-KR" sz="1400" dirty="0"/>
                <a:t>W[N-1][M-1]</a:t>
              </a:r>
              <a:endParaRPr lang="ko-KR" altLang="en-US" sz="1400" dirty="0"/>
            </a:p>
          </p:txBody>
        </p:sp>
        <p:sp>
          <p:nvSpPr>
            <p:cNvPr id="38" name="왼쪽 대괄호 37"/>
            <p:cNvSpPr/>
            <p:nvPr/>
          </p:nvSpPr>
          <p:spPr>
            <a:xfrm>
              <a:off x="5370683"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9" name="왼쪽 대괄호 38"/>
            <p:cNvSpPr/>
            <p:nvPr/>
          </p:nvSpPr>
          <p:spPr>
            <a:xfrm flipH="1">
              <a:off x="10035922"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0" name="왼쪽 대괄호 39"/>
            <p:cNvSpPr/>
            <p:nvPr/>
          </p:nvSpPr>
          <p:spPr>
            <a:xfrm>
              <a:off x="10302648"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1" name="왼쪽 대괄호 40"/>
            <p:cNvSpPr/>
            <p:nvPr/>
          </p:nvSpPr>
          <p:spPr>
            <a:xfrm flipH="1">
              <a:off x="11598494" y="1419367"/>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2" name="TextBox 41"/>
            <p:cNvSpPr txBox="1"/>
            <p:nvPr/>
          </p:nvSpPr>
          <p:spPr>
            <a:xfrm>
              <a:off x="10360754" y="1527822"/>
              <a:ext cx="819455" cy="307777"/>
            </a:xfrm>
            <a:prstGeom prst="rect">
              <a:avLst/>
            </a:prstGeom>
            <a:noFill/>
          </p:spPr>
          <p:txBody>
            <a:bodyPr wrap="none" rtlCol="0">
              <a:spAutoFit/>
            </a:bodyPr>
            <a:lstStyle/>
            <a:p>
              <a:r>
                <a:rPr lang="en-US" altLang="ko-KR" sz="1400" dirty="0"/>
                <a:t>Input[0]</a:t>
              </a:r>
              <a:endParaRPr lang="ko-KR" altLang="en-US" sz="1400" dirty="0"/>
            </a:p>
          </p:txBody>
        </p:sp>
        <p:sp>
          <p:nvSpPr>
            <p:cNvPr id="43" name="TextBox 42"/>
            <p:cNvSpPr txBox="1"/>
            <p:nvPr/>
          </p:nvSpPr>
          <p:spPr>
            <a:xfrm>
              <a:off x="10360754" y="1897154"/>
              <a:ext cx="819455" cy="307777"/>
            </a:xfrm>
            <a:prstGeom prst="rect">
              <a:avLst/>
            </a:prstGeom>
            <a:noFill/>
          </p:spPr>
          <p:txBody>
            <a:bodyPr wrap="none" rtlCol="0">
              <a:spAutoFit/>
            </a:bodyPr>
            <a:lstStyle/>
            <a:p>
              <a:r>
                <a:rPr lang="en-US" altLang="ko-KR" sz="1400" dirty="0"/>
                <a:t>Input[1]</a:t>
              </a:r>
              <a:endParaRPr lang="ko-KR" altLang="en-US" sz="1400" dirty="0"/>
            </a:p>
          </p:txBody>
        </p:sp>
        <p:sp>
          <p:nvSpPr>
            <p:cNvPr id="44" name="TextBox 43"/>
            <p:cNvSpPr txBox="1"/>
            <p:nvPr/>
          </p:nvSpPr>
          <p:spPr>
            <a:xfrm>
              <a:off x="10360836" y="2254554"/>
              <a:ext cx="819455" cy="307777"/>
            </a:xfrm>
            <a:prstGeom prst="rect">
              <a:avLst/>
            </a:prstGeom>
            <a:noFill/>
          </p:spPr>
          <p:txBody>
            <a:bodyPr wrap="none" rtlCol="0">
              <a:spAutoFit/>
            </a:bodyPr>
            <a:lstStyle/>
            <a:p>
              <a:r>
                <a:rPr lang="en-US" altLang="ko-KR" sz="1400" dirty="0"/>
                <a:t>Input[2]</a:t>
              </a:r>
              <a:endParaRPr lang="ko-KR" altLang="en-US" sz="1400" dirty="0"/>
            </a:p>
          </p:txBody>
        </p:sp>
        <p:sp>
          <p:nvSpPr>
            <p:cNvPr id="45" name="TextBox 44"/>
            <p:cNvSpPr txBox="1"/>
            <p:nvPr/>
          </p:nvSpPr>
          <p:spPr>
            <a:xfrm>
              <a:off x="10360753" y="3353427"/>
              <a:ext cx="1058303" cy="307777"/>
            </a:xfrm>
            <a:prstGeom prst="rect">
              <a:avLst/>
            </a:prstGeom>
            <a:noFill/>
          </p:spPr>
          <p:txBody>
            <a:bodyPr wrap="none" rtlCol="0">
              <a:spAutoFit/>
            </a:bodyPr>
            <a:lstStyle/>
            <a:p>
              <a:r>
                <a:rPr lang="en-US" altLang="ko-KR" sz="1400" dirty="0"/>
                <a:t>Input[M-1]</a:t>
              </a:r>
              <a:endParaRPr lang="ko-KR" altLang="en-US" sz="1400" dirty="0"/>
            </a:p>
          </p:txBody>
        </p:sp>
      </p:grpSp>
      <p:sp>
        <p:nvSpPr>
          <p:cNvPr id="47" name="모서리가 둥근 직사각형 46"/>
          <p:cNvSpPr/>
          <p:nvPr/>
        </p:nvSpPr>
        <p:spPr>
          <a:xfrm>
            <a:off x="5505114" y="2408133"/>
            <a:ext cx="1359375"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왼쪽 대괄호 51"/>
          <p:cNvSpPr/>
          <p:nvPr/>
        </p:nvSpPr>
        <p:spPr>
          <a:xfrm>
            <a:off x="10869047" y="1700801"/>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3" name="왼쪽 대괄호 52"/>
          <p:cNvSpPr/>
          <p:nvPr/>
        </p:nvSpPr>
        <p:spPr>
          <a:xfrm flipH="1">
            <a:off x="11883181" y="1704465"/>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4" name="TextBox 53"/>
          <p:cNvSpPr txBox="1"/>
          <p:nvPr/>
        </p:nvSpPr>
        <p:spPr>
          <a:xfrm>
            <a:off x="10823903" y="1790937"/>
            <a:ext cx="973343" cy="307777"/>
          </a:xfrm>
          <a:prstGeom prst="rect">
            <a:avLst/>
          </a:prstGeom>
          <a:noFill/>
        </p:spPr>
        <p:txBody>
          <a:bodyPr wrap="none" rtlCol="0">
            <a:spAutoFit/>
          </a:bodyPr>
          <a:lstStyle/>
          <a:p>
            <a:r>
              <a:rPr lang="en-US" altLang="ko-KR" sz="1400" dirty="0"/>
              <a:t>Output[0]</a:t>
            </a:r>
            <a:endParaRPr lang="ko-KR" altLang="en-US" sz="1400" dirty="0"/>
          </a:p>
        </p:txBody>
      </p:sp>
      <p:sp>
        <p:nvSpPr>
          <p:cNvPr id="55" name="TextBox 54"/>
          <p:cNvSpPr txBox="1"/>
          <p:nvPr/>
        </p:nvSpPr>
        <p:spPr>
          <a:xfrm>
            <a:off x="10823903" y="2085408"/>
            <a:ext cx="973343" cy="307777"/>
          </a:xfrm>
          <a:prstGeom prst="rect">
            <a:avLst/>
          </a:prstGeom>
          <a:noFill/>
        </p:spPr>
        <p:txBody>
          <a:bodyPr wrap="none" rtlCol="0">
            <a:spAutoFit/>
          </a:bodyPr>
          <a:lstStyle/>
          <a:p>
            <a:r>
              <a:rPr lang="en-US" altLang="ko-KR" sz="1400" dirty="0"/>
              <a:t>Output[1]</a:t>
            </a:r>
            <a:endParaRPr lang="ko-KR" altLang="en-US" sz="1400" dirty="0"/>
          </a:p>
        </p:txBody>
      </p:sp>
      <p:sp>
        <p:nvSpPr>
          <p:cNvPr id="56" name="TextBox 55"/>
          <p:cNvSpPr txBox="1"/>
          <p:nvPr/>
        </p:nvSpPr>
        <p:spPr>
          <a:xfrm>
            <a:off x="10823967" y="2370365"/>
            <a:ext cx="973343" cy="307777"/>
          </a:xfrm>
          <a:prstGeom prst="rect">
            <a:avLst/>
          </a:prstGeom>
          <a:noFill/>
        </p:spPr>
        <p:txBody>
          <a:bodyPr wrap="none" rtlCol="0">
            <a:spAutoFit/>
          </a:bodyPr>
          <a:lstStyle/>
          <a:p>
            <a:r>
              <a:rPr lang="en-US" altLang="ko-KR" sz="1400" dirty="0"/>
              <a:t>Output[2]</a:t>
            </a:r>
            <a:endParaRPr lang="ko-KR" altLang="en-US" sz="1400" dirty="0"/>
          </a:p>
        </p:txBody>
      </p:sp>
      <p:sp>
        <p:nvSpPr>
          <p:cNvPr id="57" name="TextBox 56"/>
          <p:cNvSpPr txBox="1"/>
          <p:nvPr/>
        </p:nvSpPr>
        <p:spPr>
          <a:xfrm>
            <a:off x="10823902" y="3246503"/>
            <a:ext cx="1184940" cy="307777"/>
          </a:xfrm>
          <a:prstGeom prst="rect">
            <a:avLst/>
          </a:prstGeom>
          <a:noFill/>
        </p:spPr>
        <p:txBody>
          <a:bodyPr wrap="none" rtlCol="0">
            <a:spAutoFit/>
          </a:bodyPr>
          <a:lstStyle/>
          <a:p>
            <a:r>
              <a:rPr lang="en-US" altLang="ko-KR" sz="1400" dirty="0"/>
              <a:t>Output[N-1]</a:t>
            </a:r>
            <a:endParaRPr lang="ko-KR" altLang="en-US" sz="1400" dirty="0"/>
          </a:p>
        </p:txBody>
      </p:sp>
      <p:sp>
        <p:nvSpPr>
          <p:cNvPr id="58" name="모서리가 둥근 직사각형 57"/>
          <p:cNvSpPr/>
          <p:nvPr/>
        </p:nvSpPr>
        <p:spPr>
          <a:xfrm>
            <a:off x="10885261" y="2403057"/>
            <a:ext cx="1010150"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835211" y="4726525"/>
            <a:ext cx="3547318" cy="1200329"/>
          </a:xfrm>
          <a:prstGeom prst="rect">
            <a:avLst/>
          </a:prstGeom>
          <a:noFill/>
        </p:spPr>
        <p:txBody>
          <a:bodyPr wrap="none" rtlCol="0">
            <a:spAutoFit/>
          </a:bodyPr>
          <a:lstStyle/>
          <a:p>
            <a:r>
              <a:rPr lang="en-US" altLang="ko-KR" dirty="0"/>
              <a:t>for(j=0; j&lt;M; </a:t>
            </a:r>
            <a:r>
              <a:rPr lang="en-US" altLang="ko-KR" dirty="0" err="1"/>
              <a:t>j++</a:t>
            </a:r>
            <a:r>
              <a:rPr lang="en-US" altLang="ko-KR" dirty="0"/>
              <a:t>)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a:t>
            </a:r>
          </a:p>
          <a:p>
            <a:r>
              <a:rPr lang="en-US" altLang="ko-KR" dirty="0"/>
              <a:t>      Output[</a:t>
            </a:r>
            <a:r>
              <a:rPr lang="en-US" altLang="ko-KR" dirty="0" err="1"/>
              <a:t>i</a:t>
            </a:r>
            <a:r>
              <a:rPr lang="en-US" altLang="ko-KR" dirty="0"/>
              <a:t>] += Input[j]*W[</a:t>
            </a:r>
            <a:r>
              <a:rPr lang="en-US" altLang="ko-KR" dirty="0" err="1"/>
              <a:t>i,j</a:t>
            </a:r>
            <a:r>
              <a:rPr lang="en-US" altLang="ko-KR" dirty="0"/>
              <a:t>];</a:t>
            </a:r>
          </a:p>
          <a:p>
            <a:r>
              <a:rPr lang="en-US" altLang="ko-KR" dirty="0"/>
              <a:t>}</a:t>
            </a:r>
            <a:endParaRPr lang="ko-KR" altLang="en-US" dirty="0"/>
          </a:p>
        </p:txBody>
      </p:sp>
      <p:sp>
        <p:nvSpPr>
          <p:cNvPr id="59" name="TextBox 58"/>
          <p:cNvSpPr txBox="1"/>
          <p:nvPr/>
        </p:nvSpPr>
        <p:spPr>
          <a:xfrm>
            <a:off x="698156" y="3864354"/>
            <a:ext cx="3801041" cy="461665"/>
          </a:xfrm>
          <a:prstGeom prst="rect">
            <a:avLst/>
          </a:prstGeom>
          <a:noFill/>
        </p:spPr>
        <p:txBody>
          <a:bodyPr wrap="none" rtlCol="0">
            <a:spAutoFit/>
          </a:bodyPr>
          <a:lstStyle/>
          <a:p>
            <a:r>
              <a:rPr lang="en-US" altLang="ko-KR" sz="2400" dirty="0">
                <a:latin typeface="Calibri" panose="020F0502020204030204" pitchFamily="34" charset="0"/>
              </a:rPr>
              <a:t>Output[</a:t>
            </a:r>
            <a:r>
              <a:rPr lang="en-US" altLang="ko-KR" sz="2400" dirty="0" err="1">
                <a:latin typeface="Calibri" panose="020F0502020204030204" pitchFamily="34" charset="0"/>
              </a:rPr>
              <a:t>i</a:t>
            </a:r>
            <a:r>
              <a:rPr lang="en-US" altLang="ko-KR" sz="2400" dirty="0">
                <a:latin typeface="Calibri" panose="020F0502020204030204" pitchFamily="34" charset="0"/>
              </a:rPr>
              <a:t>]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a:t>
            </a:r>
            <a:r>
              <a:rPr lang="en-US" altLang="ko-KR" sz="2400" dirty="0" err="1">
                <a:latin typeface="Calibri" panose="020F0502020204030204" pitchFamily="34" charset="0"/>
              </a:rPr>
              <a:t>i,j</a:t>
            </a:r>
            <a:r>
              <a:rPr lang="en-US" altLang="ko-KR" sz="2400" dirty="0">
                <a:latin typeface="Calibri" panose="020F0502020204030204" pitchFamily="34" charset="0"/>
              </a:rPr>
              <a:t>]</a:t>
            </a:r>
            <a:endParaRPr lang="ko-KR" altLang="en-US" sz="2400" dirty="0">
              <a:latin typeface="Calibri" panose="020F0502020204030204" pitchFamily="34" charset="0"/>
            </a:endParaRPr>
          </a:p>
        </p:txBody>
      </p:sp>
      <p:sp>
        <p:nvSpPr>
          <p:cNvPr id="60" name="TextBox 59"/>
          <p:cNvSpPr txBox="1"/>
          <p:nvPr/>
        </p:nvSpPr>
        <p:spPr>
          <a:xfrm>
            <a:off x="5302304" y="4761229"/>
            <a:ext cx="6658298" cy="1754326"/>
          </a:xfrm>
          <a:prstGeom prst="rect">
            <a:avLst/>
          </a:prstGeom>
          <a:noFill/>
        </p:spPr>
        <p:txBody>
          <a:bodyPr wrap="none" rtlCol="0">
            <a:spAutoFit/>
          </a:bodyPr>
          <a:lstStyle/>
          <a:p>
            <a:r>
              <a:rPr lang="en-US" altLang="ko-KR" dirty="0"/>
              <a:t>for(j=0; j&lt;M; j+=2)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+=2) {</a:t>
            </a:r>
          </a:p>
          <a:p>
            <a:r>
              <a:rPr lang="en-US" altLang="ko-KR" dirty="0"/>
              <a:t>      Output[</a:t>
            </a:r>
            <a:r>
              <a:rPr lang="en-US" altLang="ko-KR" dirty="0" err="1"/>
              <a:t>i</a:t>
            </a:r>
            <a:r>
              <a:rPr lang="en-US" altLang="ko-KR" dirty="0"/>
              <a:t>] += Input[j]*W[</a:t>
            </a:r>
            <a:r>
              <a:rPr lang="en-US" altLang="ko-KR" dirty="0" err="1"/>
              <a:t>i,j</a:t>
            </a:r>
            <a:r>
              <a:rPr lang="en-US" altLang="ko-KR" dirty="0"/>
              <a:t>] + Input[j+1]*W[i,j+1];</a:t>
            </a:r>
          </a:p>
          <a:p>
            <a:r>
              <a:rPr lang="en-US" altLang="ko-KR" dirty="0"/>
              <a:t>      Output[i+1] += Input[j]*W[i+1,j] + Input[j+1]*W[i+1,j+1];</a:t>
            </a:r>
          </a:p>
          <a:p>
            <a:r>
              <a:rPr lang="en-US" altLang="ko-KR" dirty="0"/>
              <a:t>   }</a:t>
            </a:r>
          </a:p>
          <a:p>
            <a:r>
              <a:rPr lang="en-US" altLang="ko-KR" dirty="0"/>
              <a:t>}</a:t>
            </a:r>
            <a:endParaRPr lang="ko-KR" altLang="en-US" dirty="0"/>
          </a:p>
        </p:txBody>
      </p:sp>
      <p:sp>
        <p:nvSpPr>
          <p:cNvPr id="61" name="TextBox 60"/>
          <p:cNvSpPr txBox="1"/>
          <p:nvPr/>
        </p:nvSpPr>
        <p:spPr>
          <a:xfrm>
            <a:off x="8519846" y="4917983"/>
            <a:ext cx="564578" cy="461665"/>
          </a:xfrm>
          <a:prstGeom prst="rect">
            <a:avLst/>
          </a:prstGeom>
          <a:noFill/>
        </p:spPr>
        <p:txBody>
          <a:bodyPr wrap="none" rtlCol="0">
            <a:spAutoFit/>
          </a:bodyPr>
          <a:lstStyle/>
          <a:p>
            <a:r>
              <a:rPr lang="en-US" altLang="ko-KR" sz="2400" dirty="0" err="1">
                <a:solidFill>
                  <a:srgbClr val="FF0000"/>
                </a:solidFill>
                <a:latin typeface="Calibri" panose="020F0502020204030204" pitchFamily="34" charset="0"/>
              </a:rPr>
              <a:t>i</a:t>
            </a:r>
            <a:r>
              <a:rPr lang="en-US" altLang="ko-KR" sz="2400" dirty="0">
                <a:solidFill>
                  <a:srgbClr val="FF0000"/>
                </a:solidFill>
                <a:latin typeface="Calibri" panose="020F0502020204030204" pitchFamily="34" charset="0"/>
              </a:rPr>
              <a:t>=2</a:t>
            </a:r>
            <a:endParaRPr lang="ko-KR" altLang="en-US" sz="2400" dirty="0">
              <a:solidFill>
                <a:srgbClr val="FF0000"/>
              </a:solidFill>
              <a:latin typeface="Calibri" panose="020F0502020204030204" pitchFamily="34" charset="0"/>
            </a:endParaRPr>
          </a:p>
        </p:txBody>
      </p:sp>
      <p:sp>
        <p:nvSpPr>
          <p:cNvPr id="62" name="모서리가 둥근 직사각형 61"/>
          <p:cNvSpPr/>
          <p:nvPr/>
        </p:nvSpPr>
        <p:spPr>
          <a:xfrm>
            <a:off x="9376998" y="1761888"/>
            <a:ext cx="909287" cy="587849"/>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p:cNvSpPr txBox="1"/>
          <p:nvPr/>
        </p:nvSpPr>
        <p:spPr>
          <a:xfrm>
            <a:off x="6136354" y="4367890"/>
            <a:ext cx="567784" cy="461665"/>
          </a:xfrm>
          <a:prstGeom prst="rect">
            <a:avLst/>
          </a:prstGeom>
          <a:noFill/>
        </p:spPr>
        <p:txBody>
          <a:bodyPr wrap="none" rtlCol="0">
            <a:spAutoFit/>
          </a:bodyPr>
          <a:lstStyle/>
          <a:p>
            <a:r>
              <a:rPr lang="en-US" altLang="ko-KR" sz="2400" dirty="0">
                <a:solidFill>
                  <a:srgbClr val="0070C0"/>
                </a:solidFill>
                <a:latin typeface="Calibri" panose="020F0502020204030204" pitchFamily="34" charset="0"/>
              </a:rPr>
              <a:t>j=0</a:t>
            </a:r>
            <a:endParaRPr lang="ko-KR" altLang="en-US" sz="2400" dirty="0">
              <a:solidFill>
                <a:srgbClr val="0070C0"/>
              </a:solidFill>
              <a:latin typeface="Calibri" panose="020F0502020204030204" pitchFamily="34" charset="0"/>
            </a:endParaRPr>
          </a:p>
        </p:txBody>
      </p:sp>
    </p:spTree>
    <p:extLst>
      <p:ext uri="{BB962C8B-B14F-4D97-AF65-F5344CB8AC3E}">
        <p14:creationId xmlns:p14="http://schemas.microsoft.com/office/powerpoint/2010/main" val="600335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Blocking Code Example</a:t>
            </a:r>
            <a:endParaRPr lang="ko-KR" altLang="en-US" dirty="0"/>
          </a:p>
        </p:txBody>
      </p:sp>
      <p:sp>
        <p:nvSpPr>
          <p:cNvPr id="3" name="내용 개체 틀 2"/>
          <p:cNvSpPr>
            <a:spLocks noGrp="1"/>
          </p:cNvSpPr>
          <p:nvPr>
            <p:ph idx="1"/>
          </p:nvPr>
        </p:nvSpPr>
        <p:spPr>
          <a:xfrm>
            <a:off x="838200" y="1704224"/>
            <a:ext cx="10515600" cy="4351338"/>
          </a:xfrm>
        </p:spPr>
        <p:txBody>
          <a:bodyPr/>
          <a:lstStyle/>
          <a:p>
            <a:r>
              <a:rPr lang="en-US" altLang="ko-KR" dirty="0"/>
              <a:t>M*V multiplication case</a:t>
            </a:r>
          </a:p>
          <a:p>
            <a:pPr lvl="1"/>
            <a:r>
              <a:rPr lang="en-US" altLang="ko-KR" dirty="0"/>
              <a:t>Size of V (=M) = 1024</a:t>
            </a:r>
          </a:p>
          <a:p>
            <a:pPr lvl="1"/>
            <a:r>
              <a:rPr lang="en-US" altLang="ko-KR" dirty="0"/>
              <a:t>Size of output (=N) = 256</a:t>
            </a:r>
          </a:p>
          <a:p>
            <a:pPr lvl="1"/>
            <a:r>
              <a:rPr lang="en-US" altLang="ko-KR" dirty="0"/>
              <a:t>Block size (</a:t>
            </a:r>
            <a:r>
              <a:rPr lang="en-US" altLang="ko-KR" dirty="0" err="1"/>
              <a:t>bs</a:t>
            </a:r>
            <a:r>
              <a:rPr lang="en-US" altLang="ko-KR" dirty="0"/>
              <a:t>) = 2x2</a:t>
            </a:r>
            <a:endParaRPr lang="ko-KR" altLang="en-US" dirty="0"/>
          </a:p>
        </p:txBody>
      </p:sp>
      <p:sp>
        <p:nvSpPr>
          <p:cNvPr id="7" name="TextBox 6"/>
          <p:cNvSpPr txBox="1"/>
          <p:nvPr/>
        </p:nvSpPr>
        <p:spPr>
          <a:xfrm>
            <a:off x="1392195" y="6176963"/>
            <a:ext cx="1799082" cy="400110"/>
          </a:xfrm>
          <a:prstGeom prst="rect">
            <a:avLst/>
          </a:prstGeom>
          <a:noFill/>
        </p:spPr>
        <p:txBody>
          <a:bodyPr wrap="none" rtlCol="0">
            <a:spAutoFit/>
          </a:bodyPr>
          <a:lstStyle/>
          <a:p>
            <a:r>
              <a:rPr lang="en-US" altLang="ko-KR" sz="2000" dirty="0">
                <a:latin typeface="Calibri" panose="020F0502020204030204" pitchFamily="34" charset="0"/>
              </a:rPr>
              <a:t>Before blocking</a:t>
            </a:r>
            <a:endParaRPr lang="ko-KR" altLang="en-US" sz="2000" dirty="0">
              <a:latin typeface="Calibri" panose="020F0502020204030204" pitchFamily="34" charset="0"/>
            </a:endParaRPr>
          </a:p>
        </p:txBody>
      </p:sp>
      <p:sp>
        <p:nvSpPr>
          <p:cNvPr id="8" name="TextBox 7"/>
          <p:cNvSpPr txBox="1"/>
          <p:nvPr/>
        </p:nvSpPr>
        <p:spPr>
          <a:xfrm>
            <a:off x="7672117" y="6176963"/>
            <a:ext cx="1640642" cy="400110"/>
          </a:xfrm>
          <a:prstGeom prst="rect">
            <a:avLst/>
          </a:prstGeom>
          <a:noFill/>
        </p:spPr>
        <p:txBody>
          <a:bodyPr wrap="none" rtlCol="0">
            <a:spAutoFit/>
          </a:bodyPr>
          <a:lstStyle/>
          <a:p>
            <a:r>
              <a:rPr lang="en-US" altLang="ko-KR" sz="2000" dirty="0">
                <a:latin typeface="Calibri" panose="020F0502020204030204" pitchFamily="34" charset="0"/>
              </a:rPr>
              <a:t>After blocking</a:t>
            </a:r>
            <a:endParaRPr lang="ko-KR" altLang="en-US" sz="2000" dirty="0">
              <a:latin typeface="Calibri" panose="020F0502020204030204" pitchFamily="34" charset="0"/>
            </a:endParaRPr>
          </a:p>
        </p:txBody>
      </p:sp>
      <p:sp>
        <p:nvSpPr>
          <p:cNvPr id="9" name="모서리가 둥근 직사각형 8"/>
          <p:cNvSpPr/>
          <p:nvPr/>
        </p:nvSpPr>
        <p:spPr>
          <a:xfrm>
            <a:off x="5805631" y="5371054"/>
            <a:ext cx="6154971" cy="559310"/>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581519" y="0"/>
            <a:ext cx="7610481" cy="369332"/>
          </a:xfrm>
          <a:prstGeom prst="rect">
            <a:avLst/>
          </a:prstGeom>
          <a:noFill/>
        </p:spPr>
        <p:txBody>
          <a:bodyPr wrap="none" rtlCol="0">
            <a:spAutoFit/>
          </a:bodyPr>
          <a:lstStyle/>
          <a:p>
            <a:r>
              <a:rPr lang="en-US" altLang="ko-KR" dirty="0">
                <a:latin typeface="Calibri" panose="020F0502020204030204" pitchFamily="34" charset="0"/>
              </a:rPr>
              <a:t>[NVIDIA][http://www.cs.cornell.edu/~bindel/class/cs5220-s10/slides/lec03.pdf]</a:t>
            </a:r>
            <a:endParaRPr lang="ko-KR" altLang="en-US" dirty="0">
              <a:latin typeface="Calibri" panose="020F0502020204030204" pitchFamily="34" charset="0"/>
            </a:endParaRPr>
          </a:p>
        </p:txBody>
      </p:sp>
      <p:sp>
        <p:nvSpPr>
          <p:cNvPr id="12" name="직사각형 11"/>
          <p:cNvSpPr/>
          <p:nvPr/>
        </p:nvSpPr>
        <p:spPr>
          <a:xfrm>
            <a:off x="698156" y="4817008"/>
            <a:ext cx="3544330"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1478691" y="5098158"/>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102442" y="5683427"/>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772871" y="563756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011649" y="392560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3032271" y="3955660"/>
            <a:ext cx="509999"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1871605" y="3659426"/>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3157456" y="3674510"/>
            <a:ext cx="524858"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5351379" y="4636263"/>
            <a:ext cx="390267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7959943" y="4941089"/>
            <a:ext cx="223195"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7945203" y="5501990"/>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10681261" y="550075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p:cNvGrpSpPr/>
          <p:nvPr/>
        </p:nvGrpSpPr>
        <p:grpSpPr>
          <a:xfrm>
            <a:off x="5439804" y="1690688"/>
            <a:ext cx="4951328" cy="1941247"/>
            <a:chOff x="5370683" y="1414771"/>
            <a:chExt cx="6326739" cy="2434758"/>
          </a:xfrm>
        </p:grpSpPr>
        <p:sp>
          <p:nvSpPr>
            <p:cNvPr id="24" name="TextBox 23"/>
            <p:cNvSpPr txBox="1"/>
            <p:nvPr/>
          </p:nvSpPr>
          <p:spPr>
            <a:xfrm>
              <a:off x="5411945" y="1531817"/>
              <a:ext cx="772969" cy="307777"/>
            </a:xfrm>
            <a:prstGeom prst="rect">
              <a:avLst/>
            </a:prstGeom>
            <a:noFill/>
          </p:spPr>
          <p:txBody>
            <a:bodyPr wrap="none" rtlCol="0">
              <a:spAutoFit/>
            </a:bodyPr>
            <a:lstStyle/>
            <a:p>
              <a:r>
                <a:rPr lang="en-US" altLang="ko-KR" sz="1400" dirty="0"/>
                <a:t>W[0][0]</a:t>
              </a:r>
              <a:endParaRPr lang="ko-KR" altLang="en-US" sz="1400" dirty="0"/>
            </a:p>
          </p:txBody>
        </p:sp>
        <p:sp>
          <p:nvSpPr>
            <p:cNvPr id="25" name="TextBox 24"/>
            <p:cNvSpPr txBox="1"/>
            <p:nvPr/>
          </p:nvSpPr>
          <p:spPr>
            <a:xfrm>
              <a:off x="6260725" y="1531817"/>
              <a:ext cx="772969" cy="307777"/>
            </a:xfrm>
            <a:prstGeom prst="rect">
              <a:avLst/>
            </a:prstGeom>
            <a:noFill/>
          </p:spPr>
          <p:txBody>
            <a:bodyPr wrap="none" rtlCol="0">
              <a:spAutoFit/>
            </a:bodyPr>
            <a:lstStyle/>
            <a:p>
              <a:r>
                <a:rPr lang="en-US" altLang="ko-KR" sz="1400" dirty="0"/>
                <a:t>W[0][1]</a:t>
              </a:r>
              <a:endParaRPr lang="ko-KR" altLang="en-US" sz="1400" dirty="0"/>
            </a:p>
          </p:txBody>
        </p:sp>
        <p:sp>
          <p:nvSpPr>
            <p:cNvPr id="26" name="TextBox 25"/>
            <p:cNvSpPr txBox="1"/>
            <p:nvPr/>
          </p:nvSpPr>
          <p:spPr>
            <a:xfrm>
              <a:off x="7115674" y="1531817"/>
              <a:ext cx="772969" cy="307777"/>
            </a:xfrm>
            <a:prstGeom prst="rect">
              <a:avLst/>
            </a:prstGeom>
            <a:noFill/>
          </p:spPr>
          <p:txBody>
            <a:bodyPr wrap="none" rtlCol="0">
              <a:spAutoFit/>
            </a:bodyPr>
            <a:lstStyle/>
            <a:p>
              <a:r>
                <a:rPr lang="en-US" altLang="ko-KR" sz="1400" dirty="0"/>
                <a:t>W[0][2]</a:t>
              </a:r>
              <a:endParaRPr lang="ko-KR" altLang="en-US" sz="1400" dirty="0"/>
            </a:p>
          </p:txBody>
        </p:sp>
        <p:sp>
          <p:nvSpPr>
            <p:cNvPr id="27" name="TextBox 26"/>
            <p:cNvSpPr txBox="1"/>
            <p:nvPr/>
          </p:nvSpPr>
          <p:spPr>
            <a:xfrm>
              <a:off x="8580706" y="1530446"/>
              <a:ext cx="1011815" cy="307777"/>
            </a:xfrm>
            <a:prstGeom prst="rect">
              <a:avLst/>
            </a:prstGeom>
            <a:noFill/>
          </p:spPr>
          <p:txBody>
            <a:bodyPr wrap="none" rtlCol="0">
              <a:spAutoFit/>
            </a:bodyPr>
            <a:lstStyle/>
            <a:p>
              <a:r>
                <a:rPr lang="en-US" altLang="ko-KR" sz="1400" dirty="0"/>
                <a:t>W[0][M-1]</a:t>
              </a:r>
              <a:endParaRPr lang="ko-KR" altLang="en-US" sz="1400" dirty="0"/>
            </a:p>
          </p:txBody>
        </p:sp>
        <p:sp>
          <p:nvSpPr>
            <p:cNvPr id="28" name="TextBox 27"/>
            <p:cNvSpPr txBox="1"/>
            <p:nvPr/>
          </p:nvSpPr>
          <p:spPr>
            <a:xfrm>
              <a:off x="5411945" y="1899778"/>
              <a:ext cx="772969" cy="307777"/>
            </a:xfrm>
            <a:prstGeom prst="rect">
              <a:avLst/>
            </a:prstGeom>
            <a:noFill/>
          </p:spPr>
          <p:txBody>
            <a:bodyPr wrap="none" rtlCol="0">
              <a:spAutoFit/>
            </a:bodyPr>
            <a:lstStyle/>
            <a:p>
              <a:r>
                <a:rPr lang="en-US" altLang="ko-KR" sz="1400" dirty="0"/>
                <a:t>W[1][0]</a:t>
              </a:r>
              <a:endParaRPr lang="ko-KR" altLang="en-US" sz="1400" dirty="0"/>
            </a:p>
          </p:txBody>
        </p:sp>
        <p:sp>
          <p:nvSpPr>
            <p:cNvPr id="29" name="TextBox 28"/>
            <p:cNvSpPr txBox="1"/>
            <p:nvPr/>
          </p:nvSpPr>
          <p:spPr>
            <a:xfrm>
              <a:off x="6260725" y="1899778"/>
              <a:ext cx="772969" cy="307777"/>
            </a:xfrm>
            <a:prstGeom prst="rect">
              <a:avLst/>
            </a:prstGeom>
            <a:noFill/>
          </p:spPr>
          <p:txBody>
            <a:bodyPr wrap="none" rtlCol="0">
              <a:spAutoFit/>
            </a:bodyPr>
            <a:lstStyle/>
            <a:p>
              <a:r>
                <a:rPr lang="en-US" altLang="ko-KR" sz="1400" dirty="0"/>
                <a:t>W[1][1]</a:t>
              </a:r>
              <a:endParaRPr lang="ko-KR" altLang="en-US" sz="1400" dirty="0"/>
            </a:p>
          </p:txBody>
        </p:sp>
        <p:sp>
          <p:nvSpPr>
            <p:cNvPr id="30" name="TextBox 29"/>
            <p:cNvSpPr txBox="1"/>
            <p:nvPr/>
          </p:nvSpPr>
          <p:spPr>
            <a:xfrm>
              <a:off x="7115674" y="1899778"/>
              <a:ext cx="772969" cy="307777"/>
            </a:xfrm>
            <a:prstGeom prst="rect">
              <a:avLst/>
            </a:prstGeom>
            <a:noFill/>
          </p:spPr>
          <p:txBody>
            <a:bodyPr wrap="none" rtlCol="0">
              <a:spAutoFit/>
            </a:bodyPr>
            <a:lstStyle/>
            <a:p>
              <a:r>
                <a:rPr lang="en-US" altLang="ko-KR" sz="1400" dirty="0"/>
                <a:t>W[1][2]</a:t>
              </a:r>
              <a:endParaRPr lang="ko-KR" altLang="en-US" sz="1400" dirty="0"/>
            </a:p>
          </p:txBody>
        </p:sp>
        <p:sp>
          <p:nvSpPr>
            <p:cNvPr id="31" name="TextBox 30"/>
            <p:cNvSpPr txBox="1"/>
            <p:nvPr/>
          </p:nvSpPr>
          <p:spPr>
            <a:xfrm>
              <a:off x="8580706" y="1898407"/>
              <a:ext cx="1011815" cy="307777"/>
            </a:xfrm>
            <a:prstGeom prst="rect">
              <a:avLst/>
            </a:prstGeom>
            <a:noFill/>
          </p:spPr>
          <p:txBody>
            <a:bodyPr wrap="none" rtlCol="0">
              <a:spAutoFit/>
            </a:bodyPr>
            <a:lstStyle/>
            <a:p>
              <a:r>
                <a:rPr lang="en-US" altLang="ko-KR" sz="1400" dirty="0"/>
                <a:t>W[1][M-1]</a:t>
              </a:r>
              <a:endParaRPr lang="ko-KR" altLang="en-US" sz="1400" dirty="0"/>
            </a:p>
          </p:txBody>
        </p:sp>
        <p:sp>
          <p:nvSpPr>
            <p:cNvPr id="32" name="TextBox 31"/>
            <p:cNvSpPr txBox="1"/>
            <p:nvPr/>
          </p:nvSpPr>
          <p:spPr>
            <a:xfrm>
              <a:off x="5411945" y="2266487"/>
              <a:ext cx="772969" cy="307777"/>
            </a:xfrm>
            <a:prstGeom prst="rect">
              <a:avLst/>
            </a:prstGeom>
            <a:noFill/>
          </p:spPr>
          <p:txBody>
            <a:bodyPr wrap="none" rtlCol="0">
              <a:spAutoFit/>
            </a:bodyPr>
            <a:lstStyle/>
            <a:p>
              <a:r>
                <a:rPr lang="en-US" altLang="ko-KR" sz="1400" dirty="0"/>
                <a:t>W[2][0]</a:t>
              </a:r>
              <a:endParaRPr lang="ko-KR" altLang="en-US" sz="1400" dirty="0"/>
            </a:p>
          </p:txBody>
        </p:sp>
        <p:sp>
          <p:nvSpPr>
            <p:cNvPr id="33" name="TextBox 32"/>
            <p:cNvSpPr txBox="1"/>
            <p:nvPr/>
          </p:nvSpPr>
          <p:spPr>
            <a:xfrm>
              <a:off x="6260725" y="2266487"/>
              <a:ext cx="772969" cy="307777"/>
            </a:xfrm>
            <a:prstGeom prst="rect">
              <a:avLst/>
            </a:prstGeom>
            <a:noFill/>
          </p:spPr>
          <p:txBody>
            <a:bodyPr wrap="none" rtlCol="0">
              <a:spAutoFit/>
            </a:bodyPr>
            <a:lstStyle/>
            <a:p>
              <a:r>
                <a:rPr lang="en-US" altLang="ko-KR" sz="1400" dirty="0"/>
                <a:t>W[2][1]</a:t>
              </a:r>
              <a:endParaRPr lang="ko-KR" altLang="en-US" sz="1400" dirty="0"/>
            </a:p>
          </p:txBody>
        </p:sp>
        <p:sp>
          <p:nvSpPr>
            <p:cNvPr id="34" name="TextBox 33"/>
            <p:cNvSpPr txBox="1"/>
            <p:nvPr/>
          </p:nvSpPr>
          <p:spPr>
            <a:xfrm>
              <a:off x="7115674" y="2266487"/>
              <a:ext cx="772969" cy="307777"/>
            </a:xfrm>
            <a:prstGeom prst="rect">
              <a:avLst/>
            </a:prstGeom>
            <a:noFill/>
          </p:spPr>
          <p:txBody>
            <a:bodyPr wrap="none" rtlCol="0">
              <a:spAutoFit/>
            </a:bodyPr>
            <a:lstStyle/>
            <a:p>
              <a:r>
                <a:rPr lang="en-US" altLang="ko-KR" sz="1400" dirty="0"/>
                <a:t>W[2][2]</a:t>
              </a:r>
              <a:endParaRPr lang="ko-KR" altLang="en-US" sz="1400" dirty="0"/>
            </a:p>
          </p:txBody>
        </p:sp>
        <p:sp>
          <p:nvSpPr>
            <p:cNvPr id="35" name="TextBox 34"/>
            <p:cNvSpPr txBox="1"/>
            <p:nvPr/>
          </p:nvSpPr>
          <p:spPr>
            <a:xfrm>
              <a:off x="8580706" y="2265116"/>
              <a:ext cx="1011815" cy="307777"/>
            </a:xfrm>
            <a:prstGeom prst="rect">
              <a:avLst/>
            </a:prstGeom>
            <a:noFill/>
          </p:spPr>
          <p:txBody>
            <a:bodyPr wrap="none" rtlCol="0">
              <a:spAutoFit/>
            </a:bodyPr>
            <a:lstStyle/>
            <a:p>
              <a:r>
                <a:rPr lang="en-US" altLang="ko-KR" sz="1400" dirty="0"/>
                <a:t>W[2][M-1]</a:t>
              </a:r>
              <a:endParaRPr lang="ko-KR" altLang="en-US" sz="1400" dirty="0"/>
            </a:p>
          </p:txBody>
        </p:sp>
        <p:sp>
          <p:nvSpPr>
            <p:cNvPr id="36" name="TextBox 35"/>
            <p:cNvSpPr txBox="1"/>
            <p:nvPr/>
          </p:nvSpPr>
          <p:spPr>
            <a:xfrm>
              <a:off x="5411945" y="3350618"/>
              <a:ext cx="984565" cy="307777"/>
            </a:xfrm>
            <a:prstGeom prst="rect">
              <a:avLst/>
            </a:prstGeom>
            <a:noFill/>
          </p:spPr>
          <p:txBody>
            <a:bodyPr wrap="none" rtlCol="0">
              <a:spAutoFit/>
            </a:bodyPr>
            <a:lstStyle/>
            <a:p>
              <a:r>
                <a:rPr lang="en-US" altLang="ko-KR" sz="1400" dirty="0"/>
                <a:t>W[N-1][0]</a:t>
              </a:r>
              <a:endParaRPr lang="ko-KR" altLang="en-US" sz="1400" dirty="0"/>
            </a:p>
          </p:txBody>
        </p:sp>
        <p:sp>
          <p:nvSpPr>
            <p:cNvPr id="37" name="TextBox 36"/>
            <p:cNvSpPr txBox="1"/>
            <p:nvPr/>
          </p:nvSpPr>
          <p:spPr>
            <a:xfrm>
              <a:off x="8580706" y="3349247"/>
              <a:ext cx="1223412" cy="307777"/>
            </a:xfrm>
            <a:prstGeom prst="rect">
              <a:avLst/>
            </a:prstGeom>
            <a:noFill/>
          </p:spPr>
          <p:txBody>
            <a:bodyPr wrap="none" rtlCol="0">
              <a:spAutoFit/>
            </a:bodyPr>
            <a:lstStyle/>
            <a:p>
              <a:r>
                <a:rPr lang="en-US" altLang="ko-KR" sz="1400" dirty="0"/>
                <a:t>W[N-1][M-1]</a:t>
              </a:r>
              <a:endParaRPr lang="ko-KR" altLang="en-US" sz="1400" dirty="0"/>
            </a:p>
          </p:txBody>
        </p:sp>
        <p:sp>
          <p:nvSpPr>
            <p:cNvPr id="38" name="왼쪽 대괄호 37"/>
            <p:cNvSpPr/>
            <p:nvPr/>
          </p:nvSpPr>
          <p:spPr>
            <a:xfrm>
              <a:off x="5370683"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9" name="왼쪽 대괄호 38"/>
            <p:cNvSpPr/>
            <p:nvPr/>
          </p:nvSpPr>
          <p:spPr>
            <a:xfrm flipH="1">
              <a:off x="10035922"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0" name="왼쪽 대괄호 39"/>
            <p:cNvSpPr/>
            <p:nvPr/>
          </p:nvSpPr>
          <p:spPr>
            <a:xfrm>
              <a:off x="10302648"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1" name="왼쪽 대괄호 40"/>
            <p:cNvSpPr/>
            <p:nvPr/>
          </p:nvSpPr>
          <p:spPr>
            <a:xfrm flipH="1">
              <a:off x="11598494" y="1419367"/>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2" name="TextBox 41"/>
            <p:cNvSpPr txBox="1"/>
            <p:nvPr/>
          </p:nvSpPr>
          <p:spPr>
            <a:xfrm>
              <a:off x="10360754" y="1527822"/>
              <a:ext cx="819455" cy="307777"/>
            </a:xfrm>
            <a:prstGeom prst="rect">
              <a:avLst/>
            </a:prstGeom>
            <a:noFill/>
          </p:spPr>
          <p:txBody>
            <a:bodyPr wrap="none" rtlCol="0">
              <a:spAutoFit/>
            </a:bodyPr>
            <a:lstStyle/>
            <a:p>
              <a:r>
                <a:rPr lang="en-US" altLang="ko-KR" sz="1400" dirty="0"/>
                <a:t>Input[0]</a:t>
              </a:r>
              <a:endParaRPr lang="ko-KR" altLang="en-US" sz="1400" dirty="0"/>
            </a:p>
          </p:txBody>
        </p:sp>
        <p:sp>
          <p:nvSpPr>
            <p:cNvPr id="43" name="TextBox 42"/>
            <p:cNvSpPr txBox="1"/>
            <p:nvPr/>
          </p:nvSpPr>
          <p:spPr>
            <a:xfrm>
              <a:off x="10360754" y="1897154"/>
              <a:ext cx="819455" cy="307777"/>
            </a:xfrm>
            <a:prstGeom prst="rect">
              <a:avLst/>
            </a:prstGeom>
            <a:noFill/>
          </p:spPr>
          <p:txBody>
            <a:bodyPr wrap="none" rtlCol="0">
              <a:spAutoFit/>
            </a:bodyPr>
            <a:lstStyle/>
            <a:p>
              <a:r>
                <a:rPr lang="en-US" altLang="ko-KR" sz="1400" dirty="0"/>
                <a:t>Input[1]</a:t>
              </a:r>
              <a:endParaRPr lang="ko-KR" altLang="en-US" sz="1400" dirty="0"/>
            </a:p>
          </p:txBody>
        </p:sp>
        <p:sp>
          <p:nvSpPr>
            <p:cNvPr id="44" name="TextBox 43"/>
            <p:cNvSpPr txBox="1"/>
            <p:nvPr/>
          </p:nvSpPr>
          <p:spPr>
            <a:xfrm>
              <a:off x="10360836" y="2254554"/>
              <a:ext cx="819455" cy="307777"/>
            </a:xfrm>
            <a:prstGeom prst="rect">
              <a:avLst/>
            </a:prstGeom>
            <a:noFill/>
          </p:spPr>
          <p:txBody>
            <a:bodyPr wrap="none" rtlCol="0">
              <a:spAutoFit/>
            </a:bodyPr>
            <a:lstStyle/>
            <a:p>
              <a:r>
                <a:rPr lang="en-US" altLang="ko-KR" sz="1400" dirty="0"/>
                <a:t>Input[2]</a:t>
              </a:r>
              <a:endParaRPr lang="ko-KR" altLang="en-US" sz="1400" dirty="0"/>
            </a:p>
          </p:txBody>
        </p:sp>
        <p:sp>
          <p:nvSpPr>
            <p:cNvPr id="45" name="TextBox 44"/>
            <p:cNvSpPr txBox="1"/>
            <p:nvPr/>
          </p:nvSpPr>
          <p:spPr>
            <a:xfrm>
              <a:off x="10360753" y="3353427"/>
              <a:ext cx="1058303" cy="307777"/>
            </a:xfrm>
            <a:prstGeom prst="rect">
              <a:avLst/>
            </a:prstGeom>
            <a:noFill/>
          </p:spPr>
          <p:txBody>
            <a:bodyPr wrap="none" rtlCol="0">
              <a:spAutoFit/>
            </a:bodyPr>
            <a:lstStyle/>
            <a:p>
              <a:r>
                <a:rPr lang="en-US" altLang="ko-KR" sz="1400" dirty="0"/>
                <a:t>Input[M-1]</a:t>
              </a:r>
              <a:endParaRPr lang="ko-KR" altLang="en-US" sz="1400" dirty="0"/>
            </a:p>
          </p:txBody>
        </p:sp>
      </p:grpSp>
      <p:sp>
        <p:nvSpPr>
          <p:cNvPr id="47" name="모서리가 둥근 직사각형 46"/>
          <p:cNvSpPr/>
          <p:nvPr/>
        </p:nvSpPr>
        <p:spPr>
          <a:xfrm>
            <a:off x="5517225" y="3011081"/>
            <a:ext cx="1359375"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왼쪽 대괄호 51"/>
          <p:cNvSpPr/>
          <p:nvPr/>
        </p:nvSpPr>
        <p:spPr>
          <a:xfrm>
            <a:off x="10869047" y="1700801"/>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3" name="왼쪽 대괄호 52"/>
          <p:cNvSpPr/>
          <p:nvPr/>
        </p:nvSpPr>
        <p:spPr>
          <a:xfrm flipH="1">
            <a:off x="11883181" y="1704465"/>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4" name="TextBox 53"/>
          <p:cNvSpPr txBox="1"/>
          <p:nvPr/>
        </p:nvSpPr>
        <p:spPr>
          <a:xfrm>
            <a:off x="10823903" y="1790937"/>
            <a:ext cx="973343" cy="307777"/>
          </a:xfrm>
          <a:prstGeom prst="rect">
            <a:avLst/>
          </a:prstGeom>
          <a:noFill/>
        </p:spPr>
        <p:txBody>
          <a:bodyPr wrap="none" rtlCol="0">
            <a:spAutoFit/>
          </a:bodyPr>
          <a:lstStyle/>
          <a:p>
            <a:r>
              <a:rPr lang="en-US" altLang="ko-KR" sz="1400" dirty="0"/>
              <a:t>Output[0]</a:t>
            </a:r>
            <a:endParaRPr lang="ko-KR" altLang="en-US" sz="1400" dirty="0"/>
          </a:p>
        </p:txBody>
      </p:sp>
      <p:sp>
        <p:nvSpPr>
          <p:cNvPr id="55" name="TextBox 54"/>
          <p:cNvSpPr txBox="1"/>
          <p:nvPr/>
        </p:nvSpPr>
        <p:spPr>
          <a:xfrm>
            <a:off x="10823903" y="2085408"/>
            <a:ext cx="973343" cy="307777"/>
          </a:xfrm>
          <a:prstGeom prst="rect">
            <a:avLst/>
          </a:prstGeom>
          <a:noFill/>
        </p:spPr>
        <p:txBody>
          <a:bodyPr wrap="none" rtlCol="0">
            <a:spAutoFit/>
          </a:bodyPr>
          <a:lstStyle/>
          <a:p>
            <a:r>
              <a:rPr lang="en-US" altLang="ko-KR" sz="1400" dirty="0"/>
              <a:t>Output[1]</a:t>
            </a:r>
            <a:endParaRPr lang="ko-KR" altLang="en-US" sz="1400" dirty="0"/>
          </a:p>
        </p:txBody>
      </p:sp>
      <p:sp>
        <p:nvSpPr>
          <p:cNvPr id="56" name="TextBox 55"/>
          <p:cNvSpPr txBox="1"/>
          <p:nvPr/>
        </p:nvSpPr>
        <p:spPr>
          <a:xfrm>
            <a:off x="10823967" y="2370365"/>
            <a:ext cx="973343" cy="307777"/>
          </a:xfrm>
          <a:prstGeom prst="rect">
            <a:avLst/>
          </a:prstGeom>
          <a:noFill/>
        </p:spPr>
        <p:txBody>
          <a:bodyPr wrap="none" rtlCol="0">
            <a:spAutoFit/>
          </a:bodyPr>
          <a:lstStyle/>
          <a:p>
            <a:r>
              <a:rPr lang="en-US" altLang="ko-KR" sz="1400" dirty="0"/>
              <a:t>Output[2]</a:t>
            </a:r>
            <a:endParaRPr lang="ko-KR" altLang="en-US" sz="1400" dirty="0"/>
          </a:p>
        </p:txBody>
      </p:sp>
      <p:sp>
        <p:nvSpPr>
          <p:cNvPr id="57" name="TextBox 56"/>
          <p:cNvSpPr txBox="1"/>
          <p:nvPr/>
        </p:nvSpPr>
        <p:spPr>
          <a:xfrm>
            <a:off x="10823902" y="3246503"/>
            <a:ext cx="1184940" cy="307777"/>
          </a:xfrm>
          <a:prstGeom prst="rect">
            <a:avLst/>
          </a:prstGeom>
          <a:noFill/>
        </p:spPr>
        <p:txBody>
          <a:bodyPr wrap="none" rtlCol="0">
            <a:spAutoFit/>
          </a:bodyPr>
          <a:lstStyle/>
          <a:p>
            <a:r>
              <a:rPr lang="en-US" altLang="ko-KR" sz="1400" dirty="0"/>
              <a:t>Output[N-1]</a:t>
            </a:r>
            <a:endParaRPr lang="ko-KR" altLang="en-US" sz="1400" dirty="0"/>
          </a:p>
        </p:txBody>
      </p:sp>
      <p:sp>
        <p:nvSpPr>
          <p:cNvPr id="58" name="모서리가 둥근 직사각형 57"/>
          <p:cNvSpPr/>
          <p:nvPr/>
        </p:nvSpPr>
        <p:spPr>
          <a:xfrm>
            <a:off x="10926146" y="3011081"/>
            <a:ext cx="1010150"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835211" y="4726525"/>
            <a:ext cx="3547318" cy="1200329"/>
          </a:xfrm>
          <a:prstGeom prst="rect">
            <a:avLst/>
          </a:prstGeom>
          <a:noFill/>
        </p:spPr>
        <p:txBody>
          <a:bodyPr wrap="none" rtlCol="0">
            <a:spAutoFit/>
          </a:bodyPr>
          <a:lstStyle/>
          <a:p>
            <a:r>
              <a:rPr lang="en-US" altLang="ko-KR" dirty="0"/>
              <a:t>for(j=0; j&lt;M; </a:t>
            </a:r>
            <a:r>
              <a:rPr lang="en-US" altLang="ko-KR" dirty="0" err="1"/>
              <a:t>j++</a:t>
            </a:r>
            <a:r>
              <a:rPr lang="en-US" altLang="ko-KR" dirty="0"/>
              <a:t>)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a:t>
            </a:r>
          </a:p>
          <a:p>
            <a:r>
              <a:rPr lang="en-US" altLang="ko-KR" dirty="0"/>
              <a:t>      Output[</a:t>
            </a:r>
            <a:r>
              <a:rPr lang="en-US" altLang="ko-KR" dirty="0" err="1"/>
              <a:t>i</a:t>
            </a:r>
            <a:r>
              <a:rPr lang="en-US" altLang="ko-KR" dirty="0"/>
              <a:t>] += Input[j]*W[</a:t>
            </a:r>
            <a:r>
              <a:rPr lang="en-US" altLang="ko-KR" dirty="0" err="1"/>
              <a:t>i,j</a:t>
            </a:r>
            <a:r>
              <a:rPr lang="en-US" altLang="ko-KR" dirty="0"/>
              <a:t>];</a:t>
            </a:r>
          </a:p>
          <a:p>
            <a:r>
              <a:rPr lang="en-US" altLang="ko-KR" dirty="0"/>
              <a:t>}</a:t>
            </a:r>
            <a:endParaRPr lang="ko-KR" altLang="en-US" dirty="0"/>
          </a:p>
        </p:txBody>
      </p:sp>
      <p:sp>
        <p:nvSpPr>
          <p:cNvPr id="59" name="TextBox 58"/>
          <p:cNvSpPr txBox="1"/>
          <p:nvPr/>
        </p:nvSpPr>
        <p:spPr>
          <a:xfrm>
            <a:off x="698156" y="3864354"/>
            <a:ext cx="3801041" cy="461665"/>
          </a:xfrm>
          <a:prstGeom prst="rect">
            <a:avLst/>
          </a:prstGeom>
          <a:noFill/>
        </p:spPr>
        <p:txBody>
          <a:bodyPr wrap="none" rtlCol="0">
            <a:spAutoFit/>
          </a:bodyPr>
          <a:lstStyle/>
          <a:p>
            <a:r>
              <a:rPr lang="en-US" altLang="ko-KR" sz="2400" dirty="0">
                <a:latin typeface="Calibri" panose="020F0502020204030204" pitchFamily="34" charset="0"/>
              </a:rPr>
              <a:t>Output[</a:t>
            </a:r>
            <a:r>
              <a:rPr lang="en-US" altLang="ko-KR" sz="2400" dirty="0" err="1">
                <a:latin typeface="Calibri" panose="020F0502020204030204" pitchFamily="34" charset="0"/>
              </a:rPr>
              <a:t>i</a:t>
            </a:r>
            <a:r>
              <a:rPr lang="en-US" altLang="ko-KR" sz="2400" dirty="0">
                <a:latin typeface="Calibri" panose="020F0502020204030204" pitchFamily="34" charset="0"/>
              </a:rPr>
              <a:t>]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a:t>
            </a:r>
            <a:r>
              <a:rPr lang="en-US" altLang="ko-KR" sz="2400" dirty="0" err="1">
                <a:latin typeface="Calibri" panose="020F0502020204030204" pitchFamily="34" charset="0"/>
              </a:rPr>
              <a:t>i,j</a:t>
            </a:r>
            <a:r>
              <a:rPr lang="en-US" altLang="ko-KR" sz="2400" dirty="0">
                <a:latin typeface="Calibri" panose="020F0502020204030204" pitchFamily="34" charset="0"/>
              </a:rPr>
              <a:t>]</a:t>
            </a:r>
            <a:endParaRPr lang="ko-KR" altLang="en-US" sz="2400" dirty="0">
              <a:latin typeface="Calibri" panose="020F0502020204030204" pitchFamily="34" charset="0"/>
            </a:endParaRPr>
          </a:p>
        </p:txBody>
      </p:sp>
      <p:sp>
        <p:nvSpPr>
          <p:cNvPr id="60" name="TextBox 59"/>
          <p:cNvSpPr txBox="1"/>
          <p:nvPr/>
        </p:nvSpPr>
        <p:spPr>
          <a:xfrm>
            <a:off x="5302304" y="4761229"/>
            <a:ext cx="6658298" cy="1754326"/>
          </a:xfrm>
          <a:prstGeom prst="rect">
            <a:avLst/>
          </a:prstGeom>
          <a:noFill/>
        </p:spPr>
        <p:txBody>
          <a:bodyPr wrap="none" rtlCol="0">
            <a:spAutoFit/>
          </a:bodyPr>
          <a:lstStyle/>
          <a:p>
            <a:r>
              <a:rPr lang="en-US" altLang="ko-KR" dirty="0"/>
              <a:t>for(j=0; j&lt;M; j+=2)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+=2) {</a:t>
            </a:r>
          </a:p>
          <a:p>
            <a:r>
              <a:rPr lang="en-US" altLang="ko-KR" dirty="0"/>
              <a:t>      Output[</a:t>
            </a:r>
            <a:r>
              <a:rPr lang="en-US" altLang="ko-KR" dirty="0" err="1"/>
              <a:t>i</a:t>
            </a:r>
            <a:r>
              <a:rPr lang="en-US" altLang="ko-KR" dirty="0"/>
              <a:t>] += Input[j]*W[</a:t>
            </a:r>
            <a:r>
              <a:rPr lang="en-US" altLang="ko-KR" dirty="0" err="1"/>
              <a:t>i,j</a:t>
            </a:r>
            <a:r>
              <a:rPr lang="en-US" altLang="ko-KR" dirty="0"/>
              <a:t>] + Input[j+1]*W[i,j+1];</a:t>
            </a:r>
          </a:p>
          <a:p>
            <a:r>
              <a:rPr lang="en-US" altLang="ko-KR" dirty="0"/>
              <a:t>      Output[i+1] += Input[j]*W[i+1,j] + Input[j+1]*W[i+1,j+1];</a:t>
            </a:r>
          </a:p>
          <a:p>
            <a:r>
              <a:rPr lang="en-US" altLang="ko-KR" dirty="0"/>
              <a:t>   }</a:t>
            </a:r>
          </a:p>
          <a:p>
            <a:r>
              <a:rPr lang="en-US" altLang="ko-KR" dirty="0"/>
              <a:t>}</a:t>
            </a:r>
            <a:endParaRPr lang="ko-KR" altLang="en-US" dirty="0"/>
          </a:p>
        </p:txBody>
      </p:sp>
      <p:sp>
        <p:nvSpPr>
          <p:cNvPr id="61" name="TextBox 60"/>
          <p:cNvSpPr txBox="1"/>
          <p:nvPr/>
        </p:nvSpPr>
        <p:spPr>
          <a:xfrm>
            <a:off x="8519846" y="4917983"/>
            <a:ext cx="857927" cy="461665"/>
          </a:xfrm>
          <a:prstGeom prst="rect">
            <a:avLst/>
          </a:prstGeom>
          <a:noFill/>
        </p:spPr>
        <p:txBody>
          <a:bodyPr wrap="none" rtlCol="0">
            <a:spAutoFit/>
          </a:bodyPr>
          <a:lstStyle/>
          <a:p>
            <a:r>
              <a:rPr lang="en-US" altLang="ko-KR" sz="2400" dirty="0" err="1">
                <a:solidFill>
                  <a:srgbClr val="FF0000"/>
                </a:solidFill>
                <a:latin typeface="Calibri" panose="020F0502020204030204" pitchFamily="34" charset="0"/>
              </a:rPr>
              <a:t>i</a:t>
            </a:r>
            <a:r>
              <a:rPr lang="en-US" altLang="ko-KR" sz="2400" dirty="0">
                <a:solidFill>
                  <a:srgbClr val="FF0000"/>
                </a:solidFill>
                <a:latin typeface="Calibri" panose="020F0502020204030204" pitchFamily="34" charset="0"/>
              </a:rPr>
              <a:t>=N-2</a:t>
            </a:r>
            <a:endParaRPr lang="ko-KR" altLang="en-US" sz="2400" dirty="0">
              <a:solidFill>
                <a:srgbClr val="FF0000"/>
              </a:solidFill>
              <a:latin typeface="Calibri" panose="020F0502020204030204" pitchFamily="34" charset="0"/>
            </a:endParaRPr>
          </a:p>
        </p:txBody>
      </p:sp>
      <p:sp>
        <p:nvSpPr>
          <p:cNvPr id="62" name="모서리가 둥근 직사각형 61"/>
          <p:cNvSpPr/>
          <p:nvPr/>
        </p:nvSpPr>
        <p:spPr>
          <a:xfrm>
            <a:off x="9376998" y="1761888"/>
            <a:ext cx="909287" cy="587849"/>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p:cNvSpPr txBox="1"/>
          <p:nvPr/>
        </p:nvSpPr>
        <p:spPr>
          <a:xfrm>
            <a:off x="6136354" y="4367890"/>
            <a:ext cx="567784" cy="461665"/>
          </a:xfrm>
          <a:prstGeom prst="rect">
            <a:avLst/>
          </a:prstGeom>
          <a:noFill/>
        </p:spPr>
        <p:txBody>
          <a:bodyPr wrap="none" rtlCol="0">
            <a:spAutoFit/>
          </a:bodyPr>
          <a:lstStyle/>
          <a:p>
            <a:r>
              <a:rPr lang="en-US" altLang="ko-KR" sz="2400" dirty="0">
                <a:solidFill>
                  <a:srgbClr val="0070C0"/>
                </a:solidFill>
                <a:latin typeface="Calibri" panose="020F0502020204030204" pitchFamily="34" charset="0"/>
              </a:rPr>
              <a:t>j=0</a:t>
            </a:r>
            <a:endParaRPr lang="ko-KR" altLang="en-US" sz="2400" dirty="0">
              <a:solidFill>
                <a:srgbClr val="0070C0"/>
              </a:solidFill>
              <a:latin typeface="Calibri" panose="020F0502020204030204" pitchFamily="34" charset="0"/>
            </a:endParaRPr>
          </a:p>
        </p:txBody>
      </p:sp>
      <p:sp>
        <p:nvSpPr>
          <p:cNvPr id="4" name="TextBox 3"/>
          <p:cNvSpPr txBox="1"/>
          <p:nvPr/>
        </p:nvSpPr>
        <p:spPr>
          <a:xfrm>
            <a:off x="7442524" y="4059073"/>
            <a:ext cx="4456541" cy="646331"/>
          </a:xfrm>
          <a:prstGeom prst="rect">
            <a:avLst/>
          </a:prstGeom>
          <a:noFill/>
        </p:spPr>
        <p:txBody>
          <a:bodyPr wrap="none" rtlCol="0">
            <a:spAutoFit/>
          </a:bodyPr>
          <a:lstStyle/>
          <a:p>
            <a:r>
              <a:rPr lang="en-US" altLang="ko-KR" b="1" dirty="0">
                <a:solidFill>
                  <a:srgbClr val="0070C0"/>
                </a:solidFill>
              </a:rPr>
              <a:t>Note: Input[0] and Input[1] are reused</a:t>
            </a:r>
          </a:p>
          <a:p>
            <a:r>
              <a:rPr lang="en-US" altLang="ko-KR" b="1" dirty="0">
                <a:solidFill>
                  <a:srgbClr val="0070C0"/>
                </a:solidFill>
              </a:rPr>
              <a:t>saving communication overhead</a:t>
            </a:r>
            <a:endParaRPr lang="ko-KR" altLang="en-US" b="1" dirty="0">
              <a:solidFill>
                <a:srgbClr val="0070C0"/>
              </a:solidFill>
            </a:endParaRPr>
          </a:p>
        </p:txBody>
      </p:sp>
    </p:spTree>
    <p:extLst>
      <p:ext uri="{BB962C8B-B14F-4D97-AF65-F5344CB8AC3E}">
        <p14:creationId xmlns:p14="http://schemas.microsoft.com/office/powerpoint/2010/main" val="2812965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Blocking Code Example</a:t>
            </a:r>
            <a:endParaRPr lang="ko-KR" altLang="en-US" dirty="0"/>
          </a:p>
        </p:txBody>
      </p:sp>
      <p:sp>
        <p:nvSpPr>
          <p:cNvPr id="3" name="내용 개체 틀 2"/>
          <p:cNvSpPr>
            <a:spLocks noGrp="1"/>
          </p:cNvSpPr>
          <p:nvPr>
            <p:ph idx="1"/>
          </p:nvPr>
        </p:nvSpPr>
        <p:spPr>
          <a:xfrm>
            <a:off x="838200" y="1704224"/>
            <a:ext cx="10515600" cy="4351338"/>
          </a:xfrm>
        </p:spPr>
        <p:txBody>
          <a:bodyPr/>
          <a:lstStyle/>
          <a:p>
            <a:r>
              <a:rPr lang="en-US" altLang="ko-KR" dirty="0"/>
              <a:t>M*V multiplication case</a:t>
            </a:r>
          </a:p>
          <a:p>
            <a:pPr lvl="1"/>
            <a:r>
              <a:rPr lang="en-US" altLang="ko-KR" dirty="0"/>
              <a:t>Size of V (=M) = 1024</a:t>
            </a:r>
          </a:p>
          <a:p>
            <a:pPr lvl="1"/>
            <a:r>
              <a:rPr lang="en-US" altLang="ko-KR" dirty="0"/>
              <a:t>Size of output (=N) = 256</a:t>
            </a:r>
          </a:p>
          <a:p>
            <a:pPr lvl="1"/>
            <a:r>
              <a:rPr lang="en-US" altLang="ko-KR" dirty="0"/>
              <a:t>Block size (</a:t>
            </a:r>
            <a:r>
              <a:rPr lang="en-US" altLang="ko-KR" dirty="0" err="1"/>
              <a:t>bs</a:t>
            </a:r>
            <a:r>
              <a:rPr lang="en-US" altLang="ko-KR" dirty="0"/>
              <a:t>) = 2x2</a:t>
            </a:r>
            <a:endParaRPr lang="ko-KR" altLang="en-US" dirty="0"/>
          </a:p>
        </p:txBody>
      </p:sp>
      <p:sp>
        <p:nvSpPr>
          <p:cNvPr id="7" name="TextBox 6"/>
          <p:cNvSpPr txBox="1"/>
          <p:nvPr/>
        </p:nvSpPr>
        <p:spPr>
          <a:xfrm>
            <a:off x="1392195" y="6176963"/>
            <a:ext cx="1799082" cy="400110"/>
          </a:xfrm>
          <a:prstGeom prst="rect">
            <a:avLst/>
          </a:prstGeom>
          <a:noFill/>
        </p:spPr>
        <p:txBody>
          <a:bodyPr wrap="none" rtlCol="0">
            <a:spAutoFit/>
          </a:bodyPr>
          <a:lstStyle/>
          <a:p>
            <a:r>
              <a:rPr lang="en-US" altLang="ko-KR" sz="2000" dirty="0">
                <a:latin typeface="Calibri" panose="020F0502020204030204" pitchFamily="34" charset="0"/>
              </a:rPr>
              <a:t>Before blocking</a:t>
            </a:r>
            <a:endParaRPr lang="ko-KR" altLang="en-US" sz="2000" dirty="0">
              <a:latin typeface="Calibri" panose="020F0502020204030204" pitchFamily="34" charset="0"/>
            </a:endParaRPr>
          </a:p>
        </p:txBody>
      </p:sp>
      <p:sp>
        <p:nvSpPr>
          <p:cNvPr id="8" name="TextBox 7"/>
          <p:cNvSpPr txBox="1"/>
          <p:nvPr/>
        </p:nvSpPr>
        <p:spPr>
          <a:xfrm>
            <a:off x="7672117" y="6176963"/>
            <a:ext cx="1640642" cy="400110"/>
          </a:xfrm>
          <a:prstGeom prst="rect">
            <a:avLst/>
          </a:prstGeom>
          <a:noFill/>
        </p:spPr>
        <p:txBody>
          <a:bodyPr wrap="none" rtlCol="0">
            <a:spAutoFit/>
          </a:bodyPr>
          <a:lstStyle/>
          <a:p>
            <a:r>
              <a:rPr lang="en-US" altLang="ko-KR" sz="2000" dirty="0">
                <a:latin typeface="Calibri" panose="020F0502020204030204" pitchFamily="34" charset="0"/>
              </a:rPr>
              <a:t>After blocking</a:t>
            </a:r>
            <a:endParaRPr lang="ko-KR" altLang="en-US" sz="2000" dirty="0">
              <a:latin typeface="Calibri" panose="020F0502020204030204" pitchFamily="34" charset="0"/>
            </a:endParaRPr>
          </a:p>
        </p:txBody>
      </p:sp>
      <p:sp>
        <p:nvSpPr>
          <p:cNvPr id="9" name="모서리가 둥근 직사각형 8"/>
          <p:cNvSpPr/>
          <p:nvPr/>
        </p:nvSpPr>
        <p:spPr>
          <a:xfrm>
            <a:off x="5805631" y="5371054"/>
            <a:ext cx="6154971" cy="559310"/>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581519" y="0"/>
            <a:ext cx="7610481" cy="369332"/>
          </a:xfrm>
          <a:prstGeom prst="rect">
            <a:avLst/>
          </a:prstGeom>
          <a:noFill/>
        </p:spPr>
        <p:txBody>
          <a:bodyPr wrap="none" rtlCol="0">
            <a:spAutoFit/>
          </a:bodyPr>
          <a:lstStyle/>
          <a:p>
            <a:r>
              <a:rPr lang="en-US" altLang="ko-KR" dirty="0">
                <a:latin typeface="Calibri" panose="020F0502020204030204" pitchFamily="34" charset="0"/>
              </a:rPr>
              <a:t>[NVIDIA][http://www.cs.cornell.edu/~bindel/class/cs5220-s10/slides/lec03.pdf]</a:t>
            </a:r>
            <a:endParaRPr lang="ko-KR" altLang="en-US" dirty="0">
              <a:latin typeface="Calibri" panose="020F0502020204030204" pitchFamily="34" charset="0"/>
            </a:endParaRPr>
          </a:p>
        </p:txBody>
      </p:sp>
      <p:sp>
        <p:nvSpPr>
          <p:cNvPr id="12" name="직사각형 11"/>
          <p:cNvSpPr/>
          <p:nvPr/>
        </p:nvSpPr>
        <p:spPr>
          <a:xfrm>
            <a:off x="698156" y="4817008"/>
            <a:ext cx="3544330"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1478691" y="5098158"/>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102442" y="5683427"/>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772871" y="563756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011649" y="392560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3032271" y="3955660"/>
            <a:ext cx="509999"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1871605" y="3659426"/>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3157456" y="3674510"/>
            <a:ext cx="524858"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5351379" y="4636263"/>
            <a:ext cx="390267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7959943" y="4941089"/>
            <a:ext cx="223195"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7945203" y="5501990"/>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10681261" y="550075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p:cNvGrpSpPr/>
          <p:nvPr/>
        </p:nvGrpSpPr>
        <p:grpSpPr>
          <a:xfrm>
            <a:off x="5439804" y="1690688"/>
            <a:ext cx="4951328" cy="1941247"/>
            <a:chOff x="5370683" y="1414771"/>
            <a:chExt cx="6326739" cy="2434758"/>
          </a:xfrm>
        </p:grpSpPr>
        <p:sp>
          <p:nvSpPr>
            <p:cNvPr id="24" name="TextBox 23"/>
            <p:cNvSpPr txBox="1"/>
            <p:nvPr/>
          </p:nvSpPr>
          <p:spPr>
            <a:xfrm>
              <a:off x="5411945" y="1531817"/>
              <a:ext cx="772969" cy="307777"/>
            </a:xfrm>
            <a:prstGeom prst="rect">
              <a:avLst/>
            </a:prstGeom>
            <a:noFill/>
          </p:spPr>
          <p:txBody>
            <a:bodyPr wrap="none" rtlCol="0">
              <a:spAutoFit/>
            </a:bodyPr>
            <a:lstStyle/>
            <a:p>
              <a:r>
                <a:rPr lang="en-US" altLang="ko-KR" sz="1400" dirty="0"/>
                <a:t>W[0][0]</a:t>
              </a:r>
              <a:endParaRPr lang="ko-KR" altLang="en-US" sz="1400" dirty="0"/>
            </a:p>
          </p:txBody>
        </p:sp>
        <p:sp>
          <p:nvSpPr>
            <p:cNvPr id="25" name="TextBox 24"/>
            <p:cNvSpPr txBox="1"/>
            <p:nvPr/>
          </p:nvSpPr>
          <p:spPr>
            <a:xfrm>
              <a:off x="6260725" y="1531817"/>
              <a:ext cx="772969" cy="307777"/>
            </a:xfrm>
            <a:prstGeom prst="rect">
              <a:avLst/>
            </a:prstGeom>
            <a:noFill/>
          </p:spPr>
          <p:txBody>
            <a:bodyPr wrap="none" rtlCol="0">
              <a:spAutoFit/>
            </a:bodyPr>
            <a:lstStyle/>
            <a:p>
              <a:r>
                <a:rPr lang="en-US" altLang="ko-KR" sz="1400" dirty="0"/>
                <a:t>W[0][1]</a:t>
              </a:r>
              <a:endParaRPr lang="ko-KR" altLang="en-US" sz="1400" dirty="0"/>
            </a:p>
          </p:txBody>
        </p:sp>
        <p:sp>
          <p:nvSpPr>
            <p:cNvPr id="26" name="TextBox 25"/>
            <p:cNvSpPr txBox="1"/>
            <p:nvPr/>
          </p:nvSpPr>
          <p:spPr>
            <a:xfrm>
              <a:off x="7115674" y="1531817"/>
              <a:ext cx="772969" cy="307777"/>
            </a:xfrm>
            <a:prstGeom prst="rect">
              <a:avLst/>
            </a:prstGeom>
            <a:noFill/>
          </p:spPr>
          <p:txBody>
            <a:bodyPr wrap="none" rtlCol="0">
              <a:spAutoFit/>
            </a:bodyPr>
            <a:lstStyle/>
            <a:p>
              <a:r>
                <a:rPr lang="en-US" altLang="ko-KR" sz="1400" dirty="0"/>
                <a:t>W[0][2]</a:t>
              </a:r>
              <a:endParaRPr lang="ko-KR" altLang="en-US" sz="1400" dirty="0"/>
            </a:p>
          </p:txBody>
        </p:sp>
        <p:sp>
          <p:nvSpPr>
            <p:cNvPr id="27" name="TextBox 26"/>
            <p:cNvSpPr txBox="1"/>
            <p:nvPr/>
          </p:nvSpPr>
          <p:spPr>
            <a:xfrm>
              <a:off x="8580706" y="1530446"/>
              <a:ext cx="1011815" cy="307777"/>
            </a:xfrm>
            <a:prstGeom prst="rect">
              <a:avLst/>
            </a:prstGeom>
            <a:noFill/>
          </p:spPr>
          <p:txBody>
            <a:bodyPr wrap="none" rtlCol="0">
              <a:spAutoFit/>
            </a:bodyPr>
            <a:lstStyle/>
            <a:p>
              <a:r>
                <a:rPr lang="en-US" altLang="ko-KR" sz="1400" dirty="0"/>
                <a:t>W[0][M-1]</a:t>
              </a:r>
              <a:endParaRPr lang="ko-KR" altLang="en-US" sz="1400" dirty="0"/>
            </a:p>
          </p:txBody>
        </p:sp>
        <p:sp>
          <p:nvSpPr>
            <p:cNvPr id="28" name="TextBox 27"/>
            <p:cNvSpPr txBox="1"/>
            <p:nvPr/>
          </p:nvSpPr>
          <p:spPr>
            <a:xfrm>
              <a:off x="5411945" y="1899778"/>
              <a:ext cx="772969" cy="307777"/>
            </a:xfrm>
            <a:prstGeom prst="rect">
              <a:avLst/>
            </a:prstGeom>
            <a:noFill/>
          </p:spPr>
          <p:txBody>
            <a:bodyPr wrap="none" rtlCol="0">
              <a:spAutoFit/>
            </a:bodyPr>
            <a:lstStyle/>
            <a:p>
              <a:r>
                <a:rPr lang="en-US" altLang="ko-KR" sz="1400" dirty="0"/>
                <a:t>W[1][0]</a:t>
              </a:r>
              <a:endParaRPr lang="ko-KR" altLang="en-US" sz="1400" dirty="0"/>
            </a:p>
          </p:txBody>
        </p:sp>
        <p:sp>
          <p:nvSpPr>
            <p:cNvPr id="29" name="TextBox 28"/>
            <p:cNvSpPr txBox="1"/>
            <p:nvPr/>
          </p:nvSpPr>
          <p:spPr>
            <a:xfrm>
              <a:off x="6260725" y="1899778"/>
              <a:ext cx="772969" cy="307777"/>
            </a:xfrm>
            <a:prstGeom prst="rect">
              <a:avLst/>
            </a:prstGeom>
            <a:noFill/>
          </p:spPr>
          <p:txBody>
            <a:bodyPr wrap="none" rtlCol="0">
              <a:spAutoFit/>
            </a:bodyPr>
            <a:lstStyle/>
            <a:p>
              <a:r>
                <a:rPr lang="en-US" altLang="ko-KR" sz="1400" dirty="0"/>
                <a:t>W[1][1]</a:t>
              </a:r>
              <a:endParaRPr lang="ko-KR" altLang="en-US" sz="1400" dirty="0"/>
            </a:p>
          </p:txBody>
        </p:sp>
        <p:sp>
          <p:nvSpPr>
            <p:cNvPr id="30" name="TextBox 29"/>
            <p:cNvSpPr txBox="1"/>
            <p:nvPr/>
          </p:nvSpPr>
          <p:spPr>
            <a:xfrm>
              <a:off x="7115674" y="1899778"/>
              <a:ext cx="772969" cy="307777"/>
            </a:xfrm>
            <a:prstGeom prst="rect">
              <a:avLst/>
            </a:prstGeom>
            <a:noFill/>
          </p:spPr>
          <p:txBody>
            <a:bodyPr wrap="none" rtlCol="0">
              <a:spAutoFit/>
            </a:bodyPr>
            <a:lstStyle/>
            <a:p>
              <a:r>
                <a:rPr lang="en-US" altLang="ko-KR" sz="1400" dirty="0"/>
                <a:t>W[1][2]</a:t>
              </a:r>
              <a:endParaRPr lang="ko-KR" altLang="en-US" sz="1400" dirty="0"/>
            </a:p>
          </p:txBody>
        </p:sp>
        <p:sp>
          <p:nvSpPr>
            <p:cNvPr id="31" name="TextBox 30"/>
            <p:cNvSpPr txBox="1"/>
            <p:nvPr/>
          </p:nvSpPr>
          <p:spPr>
            <a:xfrm>
              <a:off x="8580706" y="1898407"/>
              <a:ext cx="1011815" cy="307777"/>
            </a:xfrm>
            <a:prstGeom prst="rect">
              <a:avLst/>
            </a:prstGeom>
            <a:noFill/>
          </p:spPr>
          <p:txBody>
            <a:bodyPr wrap="none" rtlCol="0">
              <a:spAutoFit/>
            </a:bodyPr>
            <a:lstStyle/>
            <a:p>
              <a:r>
                <a:rPr lang="en-US" altLang="ko-KR" sz="1400" dirty="0"/>
                <a:t>W[1][M-1]</a:t>
              </a:r>
              <a:endParaRPr lang="ko-KR" altLang="en-US" sz="1400" dirty="0"/>
            </a:p>
          </p:txBody>
        </p:sp>
        <p:sp>
          <p:nvSpPr>
            <p:cNvPr id="32" name="TextBox 31"/>
            <p:cNvSpPr txBox="1"/>
            <p:nvPr/>
          </p:nvSpPr>
          <p:spPr>
            <a:xfrm>
              <a:off x="5411945" y="2266487"/>
              <a:ext cx="772969" cy="307777"/>
            </a:xfrm>
            <a:prstGeom prst="rect">
              <a:avLst/>
            </a:prstGeom>
            <a:noFill/>
          </p:spPr>
          <p:txBody>
            <a:bodyPr wrap="none" rtlCol="0">
              <a:spAutoFit/>
            </a:bodyPr>
            <a:lstStyle/>
            <a:p>
              <a:r>
                <a:rPr lang="en-US" altLang="ko-KR" sz="1400" dirty="0"/>
                <a:t>W[2][0]</a:t>
              </a:r>
              <a:endParaRPr lang="ko-KR" altLang="en-US" sz="1400" dirty="0"/>
            </a:p>
          </p:txBody>
        </p:sp>
        <p:sp>
          <p:nvSpPr>
            <p:cNvPr id="33" name="TextBox 32"/>
            <p:cNvSpPr txBox="1"/>
            <p:nvPr/>
          </p:nvSpPr>
          <p:spPr>
            <a:xfrm>
              <a:off x="6260725" y="2266487"/>
              <a:ext cx="772969" cy="307777"/>
            </a:xfrm>
            <a:prstGeom prst="rect">
              <a:avLst/>
            </a:prstGeom>
            <a:noFill/>
          </p:spPr>
          <p:txBody>
            <a:bodyPr wrap="none" rtlCol="0">
              <a:spAutoFit/>
            </a:bodyPr>
            <a:lstStyle/>
            <a:p>
              <a:r>
                <a:rPr lang="en-US" altLang="ko-KR" sz="1400" dirty="0"/>
                <a:t>W[2][1]</a:t>
              </a:r>
              <a:endParaRPr lang="ko-KR" altLang="en-US" sz="1400" dirty="0"/>
            </a:p>
          </p:txBody>
        </p:sp>
        <p:sp>
          <p:nvSpPr>
            <p:cNvPr id="34" name="TextBox 33"/>
            <p:cNvSpPr txBox="1"/>
            <p:nvPr/>
          </p:nvSpPr>
          <p:spPr>
            <a:xfrm>
              <a:off x="7115674" y="2266487"/>
              <a:ext cx="772969" cy="307777"/>
            </a:xfrm>
            <a:prstGeom prst="rect">
              <a:avLst/>
            </a:prstGeom>
            <a:noFill/>
          </p:spPr>
          <p:txBody>
            <a:bodyPr wrap="none" rtlCol="0">
              <a:spAutoFit/>
            </a:bodyPr>
            <a:lstStyle/>
            <a:p>
              <a:r>
                <a:rPr lang="en-US" altLang="ko-KR" sz="1400" dirty="0"/>
                <a:t>W[2][2]</a:t>
              </a:r>
              <a:endParaRPr lang="ko-KR" altLang="en-US" sz="1400" dirty="0"/>
            </a:p>
          </p:txBody>
        </p:sp>
        <p:sp>
          <p:nvSpPr>
            <p:cNvPr id="35" name="TextBox 34"/>
            <p:cNvSpPr txBox="1"/>
            <p:nvPr/>
          </p:nvSpPr>
          <p:spPr>
            <a:xfrm>
              <a:off x="8580706" y="2265116"/>
              <a:ext cx="1011815" cy="307777"/>
            </a:xfrm>
            <a:prstGeom prst="rect">
              <a:avLst/>
            </a:prstGeom>
            <a:noFill/>
          </p:spPr>
          <p:txBody>
            <a:bodyPr wrap="none" rtlCol="0">
              <a:spAutoFit/>
            </a:bodyPr>
            <a:lstStyle/>
            <a:p>
              <a:r>
                <a:rPr lang="en-US" altLang="ko-KR" sz="1400" dirty="0"/>
                <a:t>W[2][M-1]</a:t>
              </a:r>
              <a:endParaRPr lang="ko-KR" altLang="en-US" sz="1400" dirty="0"/>
            </a:p>
          </p:txBody>
        </p:sp>
        <p:sp>
          <p:nvSpPr>
            <p:cNvPr id="36" name="TextBox 35"/>
            <p:cNvSpPr txBox="1"/>
            <p:nvPr/>
          </p:nvSpPr>
          <p:spPr>
            <a:xfrm>
              <a:off x="5411945" y="3350618"/>
              <a:ext cx="984565" cy="307777"/>
            </a:xfrm>
            <a:prstGeom prst="rect">
              <a:avLst/>
            </a:prstGeom>
            <a:noFill/>
          </p:spPr>
          <p:txBody>
            <a:bodyPr wrap="none" rtlCol="0">
              <a:spAutoFit/>
            </a:bodyPr>
            <a:lstStyle/>
            <a:p>
              <a:r>
                <a:rPr lang="en-US" altLang="ko-KR" sz="1400" dirty="0"/>
                <a:t>W[N-1][0]</a:t>
              </a:r>
              <a:endParaRPr lang="ko-KR" altLang="en-US" sz="1400" dirty="0"/>
            </a:p>
          </p:txBody>
        </p:sp>
        <p:sp>
          <p:nvSpPr>
            <p:cNvPr id="37" name="TextBox 36"/>
            <p:cNvSpPr txBox="1"/>
            <p:nvPr/>
          </p:nvSpPr>
          <p:spPr>
            <a:xfrm>
              <a:off x="8580706" y="3349247"/>
              <a:ext cx="1223412" cy="307777"/>
            </a:xfrm>
            <a:prstGeom prst="rect">
              <a:avLst/>
            </a:prstGeom>
            <a:noFill/>
          </p:spPr>
          <p:txBody>
            <a:bodyPr wrap="none" rtlCol="0">
              <a:spAutoFit/>
            </a:bodyPr>
            <a:lstStyle/>
            <a:p>
              <a:r>
                <a:rPr lang="en-US" altLang="ko-KR" sz="1400" dirty="0"/>
                <a:t>W[N-1][M-1]</a:t>
              </a:r>
              <a:endParaRPr lang="ko-KR" altLang="en-US" sz="1400" dirty="0"/>
            </a:p>
          </p:txBody>
        </p:sp>
        <p:sp>
          <p:nvSpPr>
            <p:cNvPr id="38" name="왼쪽 대괄호 37"/>
            <p:cNvSpPr/>
            <p:nvPr/>
          </p:nvSpPr>
          <p:spPr>
            <a:xfrm>
              <a:off x="5370683"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9" name="왼쪽 대괄호 38"/>
            <p:cNvSpPr/>
            <p:nvPr/>
          </p:nvSpPr>
          <p:spPr>
            <a:xfrm flipH="1">
              <a:off x="10035922"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0" name="왼쪽 대괄호 39"/>
            <p:cNvSpPr/>
            <p:nvPr/>
          </p:nvSpPr>
          <p:spPr>
            <a:xfrm>
              <a:off x="10302648"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1" name="왼쪽 대괄호 40"/>
            <p:cNvSpPr/>
            <p:nvPr/>
          </p:nvSpPr>
          <p:spPr>
            <a:xfrm flipH="1">
              <a:off x="11598494" y="1419367"/>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2" name="TextBox 41"/>
            <p:cNvSpPr txBox="1"/>
            <p:nvPr/>
          </p:nvSpPr>
          <p:spPr>
            <a:xfrm>
              <a:off x="10360754" y="1527822"/>
              <a:ext cx="819455" cy="307777"/>
            </a:xfrm>
            <a:prstGeom prst="rect">
              <a:avLst/>
            </a:prstGeom>
            <a:noFill/>
          </p:spPr>
          <p:txBody>
            <a:bodyPr wrap="none" rtlCol="0">
              <a:spAutoFit/>
            </a:bodyPr>
            <a:lstStyle/>
            <a:p>
              <a:r>
                <a:rPr lang="en-US" altLang="ko-KR" sz="1400" dirty="0"/>
                <a:t>Input[0]</a:t>
              </a:r>
              <a:endParaRPr lang="ko-KR" altLang="en-US" sz="1400" dirty="0"/>
            </a:p>
          </p:txBody>
        </p:sp>
        <p:sp>
          <p:nvSpPr>
            <p:cNvPr id="43" name="TextBox 42"/>
            <p:cNvSpPr txBox="1"/>
            <p:nvPr/>
          </p:nvSpPr>
          <p:spPr>
            <a:xfrm>
              <a:off x="10360754" y="1897154"/>
              <a:ext cx="819455" cy="307777"/>
            </a:xfrm>
            <a:prstGeom prst="rect">
              <a:avLst/>
            </a:prstGeom>
            <a:noFill/>
          </p:spPr>
          <p:txBody>
            <a:bodyPr wrap="none" rtlCol="0">
              <a:spAutoFit/>
            </a:bodyPr>
            <a:lstStyle/>
            <a:p>
              <a:r>
                <a:rPr lang="en-US" altLang="ko-KR" sz="1400" dirty="0"/>
                <a:t>Input[1]</a:t>
              </a:r>
              <a:endParaRPr lang="ko-KR" altLang="en-US" sz="1400" dirty="0"/>
            </a:p>
          </p:txBody>
        </p:sp>
        <p:sp>
          <p:nvSpPr>
            <p:cNvPr id="44" name="TextBox 43"/>
            <p:cNvSpPr txBox="1"/>
            <p:nvPr/>
          </p:nvSpPr>
          <p:spPr>
            <a:xfrm>
              <a:off x="10360836" y="2254554"/>
              <a:ext cx="819455" cy="307777"/>
            </a:xfrm>
            <a:prstGeom prst="rect">
              <a:avLst/>
            </a:prstGeom>
            <a:noFill/>
          </p:spPr>
          <p:txBody>
            <a:bodyPr wrap="none" rtlCol="0">
              <a:spAutoFit/>
            </a:bodyPr>
            <a:lstStyle/>
            <a:p>
              <a:r>
                <a:rPr lang="en-US" altLang="ko-KR" sz="1400" dirty="0"/>
                <a:t>Input[2]</a:t>
              </a:r>
              <a:endParaRPr lang="ko-KR" altLang="en-US" sz="1400" dirty="0"/>
            </a:p>
          </p:txBody>
        </p:sp>
        <p:sp>
          <p:nvSpPr>
            <p:cNvPr id="45" name="TextBox 44"/>
            <p:cNvSpPr txBox="1"/>
            <p:nvPr/>
          </p:nvSpPr>
          <p:spPr>
            <a:xfrm>
              <a:off x="10360753" y="3353427"/>
              <a:ext cx="1058303" cy="307777"/>
            </a:xfrm>
            <a:prstGeom prst="rect">
              <a:avLst/>
            </a:prstGeom>
            <a:noFill/>
          </p:spPr>
          <p:txBody>
            <a:bodyPr wrap="none" rtlCol="0">
              <a:spAutoFit/>
            </a:bodyPr>
            <a:lstStyle/>
            <a:p>
              <a:r>
                <a:rPr lang="en-US" altLang="ko-KR" sz="1400" dirty="0"/>
                <a:t>Input[M-1]</a:t>
              </a:r>
              <a:endParaRPr lang="ko-KR" altLang="en-US" sz="1400" dirty="0"/>
            </a:p>
          </p:txBody>
        </p:sp>
      </p:grpSp>
      <p:sp>
        <p:nvSpPr>
          <p:cNvPr id="47" name="모서리가 둥근 직사각형 46"/>
          <p:cNvSpPr/>
          <p:nvPr/>
        </p:nvSpPr>
        <p:spPr>
          <a:xfrm>
            <a:off x="6841268" y="1780824"/>
            <a:ext cx="1359375"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모서리가 둥근 직사각형 47"/>
          <p:cNvSpPr/>
          <p:nvPr/>
        </p:nvSpPr>
        <p:spPr>
          <a:xfrm>
            <a:off x="9400269" y="2382286"/>
            <a:ext cx="909287" cy="587849"/>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왼쪽 대괄호 51"/>
          <p:cNvSpPr/>
          <p:nvPr/>
        </p:nvSpPr>
        <p:spPr>
          <a:xfrm>
            <a:off x="10869047" y="1700801"/>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3" name="왼쪽 대괄호 52"/>
          <p:cNvSpPr/>
          <p:nvPr/>
        </p:nvSpPr>
        <p:spPr>
          <a:xfrm flipH="1">
            <a:off x="11883181" y="1704465"/>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4" name="TextBox 53"/>
          <p:cNvSpPr txBox="1"/>
          <p:nvPr/>
        </p:nvSpPr>
        <p:spPr>
          <a:xfrm>
            <a:off x="10823903" y="1790937"/>
            <a:ext cx="973343" cy="307777"/>
          </a:xfrm>
          <a:prstGeom prst="rect">
            <a:avLst/>
          </a:prstGeom>
          <a:noFill/>
        </p:spPr>
        <p:txBody>
          <a:bodyPr wrap="none" rtlCol="0">
            <a:spAutoFit/>
          </a:bodyPr>
          <a:lstStyle/>
          <a:p>
            <a:r>
              <a:rPr lang="en-US" altLang="ko-KR" sz="1400" dirty="0"/>
              <a:t>Output[0]</a:t>
            </a:r>
            <a:endParaRPr lang="ko-KR" altLang="en-US" sz="1400" dirty="0"/>
          </a:p>
        </p:txBody>
      </p:sp>
      <p:sp>
        <p:nvSpPr>
          <p:cNvPr id="55" name="TextBox 54"/>
          <p:cNvSpPr txBox="1"/>
          <p:nvPr/>
        </p:nvSpPr>
        <p:spPr>
          <a:xfrm>
            <a:off x="10823903" y="2085408"/>
            <a:ext cx="973343" cy="307777"/>
          </a:xfrm>
          <a:prstGeom prst="rect">
            <a:avLst/>
          </a:prstGeom>
          <a:noFill/>
        </p:spPr>
        <p:txBody>
          <a:bodyPr wrap="none" rtlCol="0">
            <a:spAutoFit/>
          </a:bodyPr>
          <a:lstStyle/>
          <a:p>
            <a:r>
              <a:rPr lang="en-US" altLang="ko-KR" sz="1400" dirty="0"/>
              <a:t>Output[1]</a:t>
            </a:r>
            <a:endParaRPr lang="ko-KR" altLang="en-US" sz="1400" dirty="0"/>
          </a:p>
        </p:txBody>
      </p:sp>
      <p:sp>
        <p:nvSpPr>
          <p:cNvPr id="56" name="TextBox 55"/>
          <p:cNvSpPr txBox="1"/>
          <p:nvPr/>
        </p:nvSpPr>
        <p:spPr>
          <a:xfrm>
            <a:off x="10823967" y="2370365"/>
            <a:ext cx="973343" cy="307777"/>
          </a:xfrm>
          <a:prstGeom prst="rect">
            <a:avLst/>
          </a:prstGeom>
          <a:noFill/>
        </p:spPr>
        <p:txBody>
          <a:bodyPr wrap="none" rtlCol="0">
            <a:spAutoFit/>
          </a:bodyPr>
          <a:lstStyle/>
          <a:p>
            <a:r>
              <a:rPr lang="en-US" altLang="ko-KR" sz="1400" dirty="0"/>
              <a:t>Output[2]</a:t>
            </a:r>
            <a:endParaRPr lang="ko-KR" altLang="en-US" sz="1400" dirty="0"/>
          </a:p>
        </p:txBody>
      </p:sp>
      <p:sp>
        <p:nvSpPr>
          <p:cNvPr id="57" name="TextBox 56"/>
          <p:cNvSpPr txBox="1"/>
          <p:nvPr/>
        </p:nvSpPr>
        <p:spPr>
          <a:xfrm>
            <a:off x="10823902" y="3246503"/>
            <a:ext cx="1184940" cy="307777"/>
          </a:xfrm>
          <a:prstGeom prst="rect">
            <a:avLst/>
          </a:prstGeom>
          <a:noFill/>
        </p:spPr>
        <p:txBody>
          <a:bodyPr wrap="none" rtlCol="0">
            <a:spAutoFit/>
          </a:bodyPr>
          <a:lstStyle/>
          <a:p>
            <a:r>
              <a:rPr lang="en-US" altLang="ko-KR" sz="1400" dirty="0"/>
              <a:t>Output[N-1]</a:t>
            </a:r>
            <a:endParaRPr lang="ko-KR" altLang="en-US" sz="1400" dirty="0"/>
          </a:p>
        </p:txBody>
      </p:sp>
      <p:sp>
        <p:nvSpPr>
          <p:cNvPr id="58" name="모서리가 둥근 직사각형 57"/>
          <p:cNvSpPr/>
          <p:nvPr/>
        </p:nvSpPr>
        <p:spPr>
          <a:xfrm>
            <a:off x="10907594" y="1786025"/>
            <a:ext cx="987817"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835211" y="4726525"/>
            <a:ext cx="3547318" cy="1200329"/>
          </a:xfrm>
          <a:prstGeom prst="rect">
            <a:avLst/>
          </a:prstGeom>
          <a:noFill/>
        </p:spPr>
        <p:txBody>
          <a:bodyPr wrap="none" rtlCol="0">
            <a:spAutoFit/>
          </a:bodyPr>
          <a:lstStyle/>
          <a:p>
            <a:r>
              <a:rPr lang="en-US" altLang="ko-KR" dirty="0"/>
              <a:t>for(j=0; j&lt;M; </a:t>
            </a:r>
            <a:r>
              <a:rPr lang="en-US" altLang="ko-KR" dirty="0" err="1"/>
              <a:t>j++</a:t>
            </a:r>
            <a:r>
              <a:rPr lang="en-US" altLang="ko-KR" dirty="0"/>
              <a:t>)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a:t>
            </a:r>
          </a:p>
          <a:p>
            <a:r>
              <a:rPr lang="en-US" altLang="ko-KR" dirty="0"/>
              <a:t>      Output[</a:t>
            </a:r>
            <a:r>
              <a:rPr lang="en-US" altLang="ko-KR" dirty="0" err="1"/>
              <a:t>i</a:t>
            </a:r>
            <a:r>
              <a:rPr lang="en-US" altLang="ko-KR" dirty="0"/>
              <a:t>] += Input[j]*W[</a:t>
            </a:r>
            <a:r>
              <a:rPr lang="en-US" altLang="ko-KR" dirty="0" err="1"/>
              <a:t>i,j</a:t>
            </a:r>
            <a:r>
              <a:rPr lang="en-US" altLang="ko-KR" dirty="0"/>
              <a:t>];</a:t>
            </a:r>
          </a:p>
          <a:p>
            <a:r>
              <a:rPr lang="en-US" altLang="ko-KR" dirty="0"/>
              <a:t>}</a:t>
            </a:r>
            <a:endParaRPr lang="ko-KR" altLang="en-US" dirty="0"/>
          </a:p>
        </p:txBody>
      </p:sp>
      <p:sp>
        <p:nvSpPr>
          <p:cNvPr id="59" name="TextBox 58"/>
          <p:cNvSpPr txBox="1"/>
          <p:nvPr/>
        </p:nvSpPr>
        <p:spPr>
          <a:xfrm>
            <a:off x="698156" y="3864354"/>
            <a:ext cx="3801041" cy="461665"/>
          </a:xfrm>
          <a:prstGeom prst="rect">
            <a:avLst/>
          </a:prstGeom>
          <a:noFill/>
        </p:spPr>
        <p:txBody>
          <a:bodyPr wrap="none" rtlCol="0">
            <a:spAutoFit/>
          </a:bodyPr>
          <a:lstStyle/>
          <a:p>
            <a:r>
              <a:rPr lang="en-US" altLang="ko-KR" sz="2400" dirty="0">
                <a:latin typeface="Calibri" panose="020F0502020204030204" pitchFamily="34" charset="0"/>
              </a:rPr>
              <a:t>Output[</a:t>
            </a:r>
            <a:r>
              <a:rPr lang="en-US" altLang="ko-KR" sz="2400" dirty="0" err="1">
                <a:latin typeface="Calibri" panose="020F0502020204030204" pitchFamily="34" charset="0"/>
              </a:rPr>
              <a:t>i</a:t>
            </a:r>
            <a:r>
              <a:rPr lang="en-US" altLang="ko-KR" sz="2400" dirty="0">
                <a:latin typeface="Calibri" panose="020F0502020204030204" pitchFamily="34" charset="0"/>
              </a:rPr>
              <a:t>]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a:t>
            </a:r>
            <a:r>
              <a:rPr lang="en-US" altLang="ko-KR" sz="2400" dirty="0" err="1">
                <a:latin typeface="Calibri" panose="020F0502020204030204" pitchFamily="34" charset="0"/>
              </a:rPr>
              <a:t>i,j</a:t>
            </a:r>
            <a:r>
              <a:rPr lang="en-US" altLang="ko-KR" sz="2400" dirty="0">
                <a:latin typeface="Calibri" panose="020F0502020204030204" pitchFamily="34" charset="0"/>
              </a:rPr>
              <a:t>]</a:t>
            </a:r>
            <a:endParaRPr lang="ko-KR" altLang="en-US" sz="2400" dirty="0">
              <a:latin typeface="Calibri" panose="020F0502020204030204" pitchFamily="34" charset="0"/>
            </a:endParaRPr>
          </a:p>
        </p:txBody>
      </p:sp>
      <p:sp>
        <p:nvSpPr>
          <p:cNvPr id="60" name="TextBox 59"/>
          <p:cNvSpPr txBox="1"/>
          <p:nvPr/>
        </p:nvSpPr>
        <p:spPr>
          <a:xfrm>
            <a:off x="5302304" y="4761229"/>
            <a:ext cx="6658298" cy="1754326"/>
          </a:xfrm>
          <a:prstGeom prst="rect">
            <a:avLst/>
          </a:prstGeom>
          <a:noFill/>
        </p:spPr>
        <p:txBody>
          <a:bodyPr wrap="none" rtlCol="0">
            <a:spAutoFit/>
          </a:bodyPr>
          <a:lstStyle/>
          <a:p>
            <a:r>
              <a:rPr lang="en-US" altLang="ko-KR" dirty="0"/>
              <a:t>for(j=0; j&lt;M; j+=2)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+=2) {</a:t>
            </a:r>
          </a:p>
          <a:p>
            <a:r>
              <a:rPr lang="en-US" altLang="ko-KR" dirty="0"/>
              <a:t>      Output[</a:t>
            </a:r>
            <a:r>
              <a:rPr lang="en-US" altLang="ko-KR" dirty="0" err="1"/>
              <a:t>i</a:t>
            </a:r>
            <a:r>
              <a:rPr lang="en-US" altLang="ko-KR" dirty="0"/>
              <a:t>] += Input[j]*W[</a:t>
            </a:r>
            <a:r>
              <a:rPr lang="en-US" altLang="ko-KR" dirty="0" err="1"/>
              <a:t>i,j</a:t>
            </a:r>
            <a:r>
              <a:rPr lang="en-US" altLang="ko-KR" dirty="0"/>
              <a:t>] + Input[j+1]*W[i,j+1];</a:t>
            </a:r>
          </a:p>
          <a:p>
            <a:r>
              <a:rPr lang="en-US" altLang="ko-KR" dirty="0"/>
              <a:t>      Output[i+1] += Input[j]*W[i+1,j] + Input[j+1]*W[i+1,j+1];</a:t>
            </a:r>
          </a:p>
          <a:p>
            <a:r>
              <a:rPr lang="en-US" altLang="ko-KR" dirty="0"/>
              <a:t>   }</a:t>
            </a:r>
          </a:p>
          <a:p>
            <a:r>
              <a:rPr lang="en-US" altLang="ko-KR" dirty="0"/>
              <a:t>}</a:t>
            </a:r>
            <a:endParaRPr lang="ko-KR" altLang="en-US" dirty="0"/>
          </a:p>
        </p:txBody>
      </p:sp>
      <p:sp>
        <p:nvSpPr>
          <p:cNvPr id="61" name="TextBox 60"/>
          <p:cNvSpPr txBox="1"/>
          <p:nvPr/>
        </p:nvSpPr>
        <p:spPr>
          <a:xfrm>
            <a:off x="8519846" y="4917983"/>
            <a:ext cx="564578" cy="461665"/>
          </a:xfrm>
          <a:prstGeom prst="rect">
            <a:avLst/>
          </a:prstGeom>
          <a:noFill/>
        </p:spPr>
        <p:txBody>
          <a:bodyPr wrap="none" rtlCol="0">
            <a:spAutoFit/>
          </a:bodyPr>
          <a:lstStyle/>
          <a:p>
            <a:r>
              <a:rPr lang="en-US" altLang="ko-KR" sz="2400" dirty="0">
                <a:solidFill>
                  <a:srgbClr val="FF0000"/>
                </a:solidFill>
                <a:latin typeface="Calibri" panose="020F0502020204030204" pitchFamily="34" charset="0"/>
              </a:rPr>
              <a:t>i=0</a:t>
            </a:r>
            <a:endParaRPr lang="ko-KR" altLang="en-US" sz="2400" dirty="0">
              <a:solidFill>
                <a:srgbClr val="FF0000"/>
              </a:solidFill>
              <a:latin typeface="Calibri" panose="020F0502020204030204" pitchFamily="34" charset="0"/>
            </a:endParaRPr>
          </a:p>
        </p:txBody>
      </p:sp>
      <p:sp>
        <p:nvSpPr>
          <p:cNvPr id="62" name="TextBox 61"/>
          <p:cNvSpPr txBox="1"/>
          <p:nvPr/>
        </p:nvSpPr>
        <p:spPr>
          <a:xfrm>
            <a:off x="6136354" y="4367890"/>
            <a:ext cx="567784" cy="461665"/>
          </a:xfrm>
          <a:prstGeom prst="rect">
            <a:avLst/>
          </a:prstGeom>
          <a:noFill/>
        </p:spPr>
        <p:txBody>
          <a:bodyPr wrap="none" rtlCol="0">
            <a:spAutoFit/>
          </a:bodyPr>
          <a:lstStyle/>
          <a:p>
            <a:r>
              <a:rPr lang="en-US" altLang="ko-KR" sz="2400" dirty="0">
                <a:solidFill>
                  <a:srgbClr val="0070C0"/>
                </a:solidFill>
                <a:latin typeface="Calibri" panose="020F0502020204030204" pitchFamily="34" charset="0"/>
              </a:rPr>
              <a:t>j=2</a:t>
            </a:r>
            <a:endParaRPr lang="ko-KR" altLang="en-US" sz="2400" dirty="0">
              <a:solidFill>
                <a:srgbClr val="0070C0"/>
              </a:solidFill>
              <a:latin typeface="Calibri" panose="020F0502020204030204" pitchFamily="34" charset="0"/>
            </a:endParaRPr>
          </a:p>
        </p:txBody>
      </p:sp>
    </p:spTree>
    <p:extLst>
      <p:ext uri="{BB962C8B-B14F-4D97-AF65-F5344CB8AC3E}">
        <p14:creationId xmlns:p14="http://schemas.microsoft.com/office/powerpoint/2010/main" val="574738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Retina </a:t>
            </a:r>
            <a:r>
              <a:rPr lang="en-US" altLang="ko-KR" dirty="0">
                <a:sym typeface="Wingdings" panose="05000000000000000000" pitchFamily="2" charset="2"/>
              </a:rPr>
              <a:t> LGN  Primary Visual Cortex (V1)</a:t>
            </a:r>
            <a:endParaRPr lang="ko-KR" altLang="en-US" dirty="0"/>
          </a:p>
        </p:txBody>
      </p:sp>
      <p:pic>
        <p:nvPicPr>
          <p:cNvPr id="4" name="그림 3"/>
          <p:cNvPicPr>
            <a:picLocks noChangeAspect="1"/>
          </p:cNvPicPr>
          <p:nvPr/>
        </p:nvPicPr>
        <p:blipFill>
          <a:blip r:embed="rId3"/>
          <a:stretch>
            <a:fillRect/>
          </a:stretch>
        </p:blipFill>
        <p:spPr>
          <a:xfrm>
            <a:off x="5346299" y="2604796"/>
            <a:ext cx="6263288" cy="4101739"/>
          </a:xfrm>
          <a:prstGeom prst="rect">
            <a:avLst/>
          </a:prstGeom>
        </p:spPr>
      </p:pic>
      <p:pic>
        <p:nvPicPr>
          <p:cNvPr id="5" name="그림 4"/>
          <p:cNvPicPr>
            <a:picLocks noChangeAspect="1"/>
          </p:cNvPicPr>
          <p:nvPr/>
        </p:nvPicPr>
        <p:blipFill>
          <a:blip r:embed="rId4"/>
          <a:stretch>
            <a:fillRect/>
          </a:stretch>
        </p:blipFill>
        <p:spPr>
          <a:xfrm>
            <a:off x="7037285" y="1291992"/>
            <a:ext cx="2860413" cy="2032896"/>
          </a:xfrm>
          <a:prstGeom prst="rect">
            <a:avLst/>
          </a:prstGeom>
        </p:spPr>
      </p:pic>
      <p:sp>
        <p:nvSpPr>
          <p:cNvPr id="6" name="TextBox 5"/>
          <p:cNvSpPr txBox="1"/>
          <p:nvPr/>
        </p:nvSpPr>
        <p:spPr>
          <a:xfrm>
            <a:off x="11157743" y="-4207"/>
            <a:ext cx="964688" cy="369332"/>
          </a:xfrm>
          <a:prstGeom prst="rect">
            <a:avLst/>
          </a:prstGeom>
          <a:noFill/>
        </p:spPr>
        <p:txBody>
          <a:bodyPr wrap="none" rtlCol="0">
            <a:spAutoFit/>
          </a:bodyPr>
          <a:lstStyle/>
          <a:p>
            <a:r>
              <a:rPr lang="en-US" altLang="ko-KR" dirty="0">
                <a:latin typeface="Calibri" panose="020F0502020204030204" pitchFamily="34" charset="0"/>
              </a:rPr>
              <a:t>[</a:t>
            </a:r>
            <a:r>
              <a:rPr lang="en-US" altLang="ko-KR" dirty="0" err="1">
                <a:latin typeface="Calibri" panose="020F0502020204030204" pitchFamily="34" charset="0"/>
              </a:rPr>
              <a:t>Kandel</a:t>
            </a:r>
            <a:r>
              <a:rPr lang="en-US" altLang="ko-KR" dirty="0">
                <a:latin typeface="Calibri" panose="020F0502020204030204" pitchFamily="34" charset="0"/>
              </a:rPr>
              <a:t>]</a:t>
            </a:r>
            <a:endParaRPr lang="ko-KR" altLang="en-US" dirty="0">
              <a:latin typeface="Calibri" panose="020F0502020204030204" pitchFamily="34" charset="0"/>
            </a:endParaRPr>
          </a:p>
        </p:txBody>
      </p:sp>
      <p:grpSp>
        <p:nvGrpSpPr>
          <p:cNvPr id="14" name="그룹 13"/>
          <p:cNvGrpSpPr/>
          <p:nvPr/>
        </p:nvGrpSpPr>
        <p:grpSpPr>
          <a:xfrm>
            <a:off x="9641159" y="2457262"/>
            <a:ext cx="476144" cy="1716441"/>
            <a:chOff x="9641159" y="2457262"/>
            <a:chExt cx="476144" cy="1716441"/>
          </a:xfrm>
        </p:grpSpPr>
        <p:sp>
          <p:nvSpPr>
            <p:cNvPr id="7" name="타원 6"/>
            <p:cNvSpPr/>
            <p:nvPr/>
          </p:nvSpPr>
          <p:spPr>
            <a:xfrm>
              <a:off x="9641159" y="2457262"/>
              <a:ext cx="226684" cy="2318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a:p>
          </p:txBody>
        </p:sp>
        <p:cxnSp>
          <p:nvCxnSpPr>
            <p:cNvPr id="9" name="직선 화살표 연결선 8"/>
            <p:cNvCxnSpPr/>
            <p:nvPr/>
          </p:nvCxnSpPr>
          <p:spPr>
            <a:xfrm>
              <a:off x="9830568" y="2706927"/>
              <a:ext cx="286735" cy="1466776"/>
            </a:xfrm>
            <a:prstGeom prst="straightConnector1">
              <a:avLst/>
            </a:prstGeom>
            <a:ln w="571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10" name="그림 9"/>
          <p:cNvPicPr>
            <a:picLocks noChangeAspect="1"/>
          </p:cNvPicPr>
          <p:nvPr/>
        </p:nvPicPr>
        <p:blipFill>
          <a:blip r:embed="rId5"/>
          <a:stretch>
            <a:fillRect/>
          </a:stretch>
        </p:blipFill>
        <p:spPr>
          <a:xfrm>
            <a:off x="441351" y="2011078"/>
            <a:ext cx="4500013" cy="4191146"/>
          </a:xfrm>
          <a:prstGeom prst="rect">
            <a:avLst/>
          </a:prstGeom>
        </p:spPr>
      </p:pic>
      <p:sp>
        <p:nvSpPr>
          <p:cNvPr id="13" name="TextBox 12"/>
          <p:cNvSpPr txBox="1"/>
          <p:nvPr/>
        </p:nvSpPr>
        <p:spPr>
          <a:xfrm>
            <a:off x="9867843" y="2203840"/>
            <a:ext cx="457176" cy="369332"/>
          </a:xfrm>
          <a:prstGeom prst="rect">
            <a:avLst/>
          </a:prstGeom>
          <a:noFill/>
        </p:spPr>
        <p:txBody>
          <a:bodyPr wrap="none" rtlCol="0">
            <a:spAutoFit/>
          </a:bodyPr>
          <a:lstStyle/>
          <a:p>
            <a:r>
              <a:rPr lang="en-US" altLang="ko-KR" dirty="0"/>
              <a:t>V1</a:t>
            </a:r>
            <a:endParaRPr lang="ko-KR" altLang="en-US" dirty="0"/>
          </a:p>
        </p:txBody>
      </p:sp>
    </p:spTree>
    <p:extLst>
      <p:ext uri="{BB962C8B-B14F-4D97-AF65-F5344CB8AC3E}">
        <p14:creationId xmlns:p14="http://schemas.microsoft.com/office/powerpoint/2010/main" val="14260954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Blocking Code Example</a:t>
            </a:r>
            <a:endParaRPr lang="ko-KR" altLang="en-US" dirty="0"/>
          </a:p>
        </p:txBody>
      </p:sp>
      <p:sp>
        <p:nvSpPr>
          <p:cNvPr id="3" name="내용 개체 틀 2"/>
          <p:cNvSpPr>
            <a:spLocks noGrp="1"/>
          </p:cNvSpPr>
          <p:nvPr>
            <p:ph idx="1"/>
          </p:nvPr>
        </p:nvSpPr>
        <p:spPr>
          <a:xfrm>
            <a:off x="838200" y="1704224"/>
            <a:ext cx="10515600" cy="4351338"/>
          </a:xfrm>
        </p:spPr>
        <p:txBody>
          <a:bodyPr/>
          <a:lstStyle/>
          <a:p>
            <a:r>
              <a:rPr lang="en-US" altLang="ko-KR" dirty="0"/>
              <a:t>M*V multiplication case</a:t>
            </a:r>
          </a:p>
          <a:p>
            <a:pPr lvl="1"/>
            <a:r>
              <a:rPr lang="en-US" altLang="ko-KR" dirty="0"/>
              <a:t>Size of V (=M) = 1024</a:t>
            </a:r>
          </a:p>
          <a:p>
            <a:pPr lvl="1"/>
            <a:r>
              <a:rPr lang="en-US" altLang="ko-KR" dirty="0"/>
              <a:t>Size of output (=N) = 256</a:t>
            </a:r>
          </a:p>
          <a:p>
            <a:pPr lvl="1"/>
            <a:r>
              <a:rPr lang="en-US" altLang="ko-KR" dirty="0"/>
              <a:t>Block size (</a:t>
            </a:r>
            <a:r>
              <a:rPr lang="en-US" altLang="ko-KR" dirty="0" err="1"/>
              <a:t>bs</a:t>
            </a:r>
            <a:r>
              <a:rPr lang="en-US" altLang="ko-KR" dirty="0"/>
              <a:t>) = 2x2</a:t>
            </a:r>
            <a:endParaRPr lang="ko-KR" altLang="en-US" dirty="0"/>
          </a:p>
        </p:txBody>
      </p:sp>
      <p:sp>
        <p:nvSpPr>
          <p:cNvPr id="7" name="TextBox 6"/>
          <p:cNvSpPr txBox="1"/>
          <p:nvPr/>
        </p:nvSpPr>
        <p:spPr>
          <a:xfrm>
            <a:off x="1392195" y="6176963"/>
            <a:ext cx="1799082" cy="400110"/>
          </a:xfrm>
          <a:prstGeom prst="rect">
            <a:avLst/>
          </a:prstGeom>
          <a:noFill/>
        </p:spPr>
        <p:txBody>
          <a:bodyPr wrap="none" rtlCol="0">
            <a:spAutoFit/>
          </a:bodyPr>
          <a:lstStyle/>
          <a:p>
            <a:r>
              <a:rPr lang="en-US" altLang="ko-KR" sz="2000" dirty="0">
                <a:latin typeface="Calibri" panose="020F0502020204030204" pitchFamily="34" charset="0"/>
              </a:rPr>
              <a:t>Before blocking</a:t>
            </a:r>
            <a:endParaRPr lang="ko-KR" altLang="en-US" sz="2000" dirty="0">
              <a:latin typeface="Calibri" panose="020F0502020204030204" pitchFamily="34" charset="0"/>
            </a:endParaRPr>
          </a:p>
        </p:txBody>
      </p:sp>
      <p:sp>
        <p:nvSpPr>
          <p:cNvPr id="8" name="TextBox 7"/>
          <p:cNvSpPr txBox="1"/>
          <p:nvPr/>
        </p:nvSpPr>
        <p:spPr>
          <a:xfrm>
            <a:off x="7672117" y="6176963"/>
            <a:ext cx="1640642" cy="400110"/>
          </a:xfrm>
          <a:prstGeom prst="rect">
            <a:avLst/>
          </a:prstGeom>
          <a:noFill/>
        </p:spPr>
        <p:txBody>
          <a:bodyPr wrap="none" rtlCol="0">
            <a:spAutoFit/>
          </a:bodyPr>
          <a:lstStyle/>
          <a:p>
            <a:r>
              <a:rPr lang="en-US" altLang="ko-KR" sz="2000" dirty="0">
                <a:latin typeface="Calibri" panose="020F0502020204030204" pitchFamily="34" charset="0"/>
              </a:rPr>
              <a:t>After blocking</a:t>
            </a:r>
            <a:endParaRPr lang="ko-KR" altLang="en-US" sz="2000" dirty="0">
              <a:latin typeface="Calibri" panose="020F0502020204030204" pitchFamily="34" charset="0"/>
            </a:endParaRPr>
          </a:p>
        </p:txBody>
      </p:sp>
      <p:sp>
        <p:nvSpPr>
          <p:cNvPr id="9" name="모서리가 둥근 직사각형 8"/>
          <p:cNvSpPr/>
          <p:nvPr/>
        </p:nvSpPr>
        <p:spPr>
          <a:xfrm>
            <a:off x="5805631" y="5371054"/>
            <a:ext cx="6154971" cy="559310"/>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581519" y="0"/>
            <a:ext cx="7610481" cy="369332"/>
          </a:xfrm>
          <a:prstGeom prst="rect">
            <a:avLst/>
          </a:prstGeom>
          <a:noFill/>
        </p:spPr>
        <p:txBody>
          <a:bodyPr wrap="none" rtlCol="0">
            <a:spAutoFit/>
          </a:bodyPr>
          <a:lstStyle/>
          <a:p>
            <a:r>
              <a:rPr lang="en-US" altLang="ko-KR" dirty="0">
                <a:latin typeface="Calibri" panose="020F0502020204030204" pitchFamily="34" charset="0"/>
              </a:rPr>
              <a:t>[NVIDIA][http://www.cs.cornell.edu/~bindel/class/cs5220-s10/slides/lec03.pdf]</a:t>
            </a:r>
            <a:endParaRPr lang="ko-KR" altLang="en-US" dirty="0">
              <a:latin typeface="Calibri" panose="020F0502020204030204" pitchFamily="34" charset="0"/>
            </a:endParaRPr>
          </a:p>
        </p:txBody>
      </p:sp>
      <p:sp>
        <p:nvSpPr>
          <p:cNvPr id="12" name="직사각형 11"/>
          <p:cNvSpPr/>
          <p:nvPr/>
        </p:nvSpPr>
        <p:spPr>
          <a:xfrm>
            <a:off x="698156" y="4817008"/>
            <a:ext cx="3544330"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1478691" y="5098158"/>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102442" y="5683427"/>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772871" y="563756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011649" y="392560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3032271" y="3955660"/>
            <a:ext cx="509999"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1871605" y="3659426"/>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3157456" y="3674510"/>
            <a:ext cx="524858"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5351379" y="4636263"/>
            <a:ext cx="390267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7959943" y="4941089"/>
            <a:ext cx="223195"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7945203" y="5501990"/>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10681261" y="550075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p:cNvGrpSpPr/>
          <p:nvPr/>
        </p:nvGrpSpPr>
        <p:grpSpPr>
          <a:xfrm>
            <a:off x="5439804" y="1690688"/>
            <a:ext cx="4951328" cy="1941247"/>
            <a:chOff x="5370683" y="1414771"/>
            <a:chExt cx="6326739" cy="2434758"/>
          </a:xfrm>
        </p:grpSpPr>
        <p:sp>
          <p:nvSpPr>
            <p:cNvPr id="24" name="TextBox 23"/>
            <p:cNvSpPr txBox="1"/>
            <p:nvPr/>
          </p:nvSpPr>
          <p:spPr>
            <a:xfrm>
              <a:off x="5411945" y="1531817"/>
              <a:ext cx="772969" cy="307777"/>
            </a:xfrm>
            <a:prstGeom prst="rect">
              <a:avLst/>
            </a:prstGeom>
            <a:noFill/>
          </p:spPr>
          <p:txBody>
            <a:bodyPr wrap="none" rtlCol="0">
              <a:spAutoFit/>
            </a:bodyPr>
            <a:lstStyle/>
            <a:p>
              <a:r>
                <a:rPr lang="en-US" altLang="ko-KR" sz="1400" dirty="0"/>
                <a:t>W[0][0]</a:t>
              </a:r>
              <a:endParaRPr lang="ko-KR" altLang="en-US" sz="1400" dirty="0"/>
            </a:p>
          </p:txBody>
        </p:sp>
        <p:sp>
          <p:nvSpPr>
            <p:cNvPr id="25" name="TextBox 24"/>
            <p:cNvSpPr txBox="1"/>
            <p:nvPr/>
          </p:nvSpPr>
          <p:spPr>
            <a:xfrm>
              <a:off x="6260725" y="1531817"/>
              <a:ext cx="772969" cy="307777"/>
            </a:xfrm>
            <a:prstGeom prst="rect">
              <a:avLst/>
            </a:prstGeom>
            <a:noFill/>
          </p:spPr>
          <p:txBody>
            <a:bodyPr wrap="none" rtlCol="0">
              <a:spAutoFit/>
            </a:bodyPr>
            <a:lstStyle/>
            <a:p>
              <a:r>
                <a:rPr lang="en-US" altLang="ko-KR" sz="1400" dirty="0"/>
                <a:t>W[0][1]</a:t>
              </a:r>
              <a:endParaRPr lang="ko-KR" altLang="en-US" sz="1400" dirty="0"/>
            </a:p>
          </p:txBody>
        </p:sp>
        <p:sp>
          <p:nvSpPr>
            <p:cNvPr id="26" name="TextBox 25"/>
            <p:cNvSpPr txBox="1"/>
            <p:nvPr/>
          </p:nvSpPr>
          <p:spPr>
            <a:xfrm>
              <a:off x="7115674" y="1531817"/>
              <a:ext cx="772969" cy="307777"/>
            </a:xfrm>
            <a:prstGeom prst="rect">
              <a:avLst/>
            </a:prstGeom>
            <a:noFill/>
          </p:spPr>
          <p:txBody>
            <a:bodyPr wrap="none" rtlCol="0">
              <a:spAutoFit/>
            </a:bodyPr>
            <a:lstStyle/>
            <a:p>
              <a:r>
                <a:rPr lang="en-US" altLang="ko-KR" sz="1400" dirty="0"/>
                <a:t>W[0][2]</a:t>
              </a:r>
              <a:endParaRPr lang="ko-KR" altLang="en-US" sz="1400" dirty="0"/>
            </a:p>
          </p:txBody>
        </p:sp>
        <p:sp>
          <p:nvSpPr>
            <p:cNvPr id="27" name="TextBox 26"/>
            <p:cNvSpPr txBox="1"/>
            <p:nvPr/>
          </p:nvSpPr>
          <p:spPr>
            <a:xfrm>
              <a:off x="8580706" y="1530446"/>
              <a:ext cx="1011815" cy="307777"/>
            </a:xfrm>
            <a:prstGeom prst="rect">
              <a:avLst/>
            </a:prstGeom>
            <a:noFill/>
          </p:spPr>
          <p:txBody>
            <a:bodyPr wrap="none" rtlCol="0">
              <a:spAutoFit/>
            </a:bodyPr>
            <a:lstStyle/>
            <a:p>
              <a:r>
                <a:rPr lang="en-US" altLang="ko-KR" sz="1400" dirty="0"/>
                <a:t>W[0][M-1]</a:t>
              </a:r>
              <a:endParaRPr lang="ko-KR" altLang="en-US" sz="1400" dirty="0"/>
            </a:p>
          </p:txBody>
        </p:sp>
        <p:sp>
          <p:nvSpPr>
            <p:cNvPr id="28" name="TextBox 27"/>
            <p:cNvSpPr txBox="1"/>
            <p:nvPr/>
          </p:nvSpPr>
          <p:spPr>
            <a:xfrm>
              <a:off x="5411945" y="1899778"/>
              <a:ext cx="772969" cy="307777"/>
            </a:xfrm>
            <a:prstGeom prst="rect">
              <a:avLst/>
            </a:prstGeom>
            <a:noFill/>
          </p:spPr>
          <p:txBody>
            <a:bodyPr wrap="none" rtlCol="0">
              <a:spAutoFit/>
            </a:bodyPr>
            <a:lstStyle/>
            <a:p>
              <a:r>
                <a:rPr lang="en-US" altLang="ko-KR" sz="1400" dirty="0"/>
                <a:t>W[1][0]</a:t>
              </a:r>
              <a:endParaRPr lang="ko-KR" altLang="en-US" sz="1400" dirty="0"/>
            </a:p>
          </p:txBody>
        </p:sp>
        <p:sp>
          <p:nvSpPr>
            <p:cNvPr id="29" name="TextBox 28"/>
            <p:cNvSpPr txBox="1"/>
            <p:nvPr/>
          </p:nvSpPr>
          <p:spPr>
            <a:xfrm>
              <a:off x="6260725" y="1899778"/>
              <a:ext cx="772969" cy="307777"/>
            </a:xfrm>
            <a:prstGeom prst="rect">
              <a:avLst/>
            </a:prstGeom>
            <a:noFill/>
          </p:spPr>
          <p:txBody>
            <a:bodyPr wrap="none" rtlCol="0">
              <a:spAutoFit/>
            </a:bodyPr>
            <a:lstStyle/>
            <a:p>
              <a:r>
                <a:rPr lang="en-US" altLang="ko-KR" sz="1400" dirty="0"/>
                <a:t>W[1][1]</a:t>
              </a:r>
              <a:endParaRPr lang="ko-KR" altLang="en-US" sz="1400" dirty="0"/>
            </a:p>
          </p:txBody>
        </p:sp>
        <p:sp>
          <p:nvSpPr>
            <p:cNvPr id="30" name="TextBox 29"/>
            <p:cNvSpPr txBox="1"/>
            <p:nvPr/>
          </p:nvSpPr>
          <p:spPr>
            <a:xfrm>
              <a:off x="7115674" y="1899778"/>
              <a:ext cx="772969" cy="307777"/>
            </a:xfrm>
            <a:prstGeom prst="rect">
              <a:avLst/>
            </a:prstGeom>
            <a:noFill/>
          </p:spPr>
          <p:txBody>
            <a:bodyPr wrap="none" rtlCol="0">
              <a:spAutoFit/>
            </a:bodyPr>
            <a:lstStyle/>
            <a:p>
              <a:r>
                <a:rPr lang="en-US" altLang="ko-KR" sz="1400" dirty="0"/>
                <a:t>W[1][2]</a:t>
              </a:r>
              <a:endParaRPr lang="ko-KR" altLang="en-US" sz="1400" dirty="0"/>
            </a:p>
          </p:txBody>
        </p:sp>
        <p:sp>
          <p:nvSpPr>
            <p:cNvPr id="31" name="TextBox 30"/>
            <p:cNvSpPr txBox="1"/>
            <p:nvPr/>
          </p:nvSpPr>
          <p:spPr>
            <a:xfrm>
              <a:off x="8580706" y="1898407"/>
              <a:ext cx="1011815" cy="307777"/>
            </a:xfrm>
            <a:prstGeom prst="rect">
              <a:avLst/>
            </a:prstGeom>
            <a:noFill/>
          </p:spPr>
          <p:txBody>
            <a:bodyPr wrap="none" rtlCol="0">
              <a:spAutoFit/>
            </a:bodyPr>
            <a:lstStyle/>
            <a:p>
              <a:r>
                <a:rPr lang="en-US" altLang="ko-KR" sz="1400" dirty="0"/>
                <a:t>W[1][M-1]</a:t>
              </a:r>
              <a:endParaRPr lang="ko-KR" altLang="en-US" sz="1400" dirty="0"/>
            </a:p>
          </p:txBody>
        </p:sp>
        <p:sp>
          <p:nvSpPr>
            <p:cNvPr id="32" name="TextBox 31"/>
            <p:cNvSpPr txBox="1"/>
            <p:nvPr/>
          </p:nvSpPr>
          <p:spPr>
            <a:xfrm>
              <a:off x="5411945" y="2266487"/>
              <a:ext cx="772969" cy="307777"/>
            </a:xfrm>
            <a:prstGeom prst="rect">
              <a:avLst/>
            </a:prstGeom>
            <a:noFill/>
          </p:spPr>
          <p:txBody>
            <a:bodyPr wrap="none" rtlCol="0">
              <a:spAutoFit/>
            </a:bodyPr>
            <a:lstStyle/>
            <a:p>
              <a:r>
                <a:rPr lang="en-US" altLang="ko-KR" sz="1400" dirty="0"/>
                <a:t>W[2][0]</a:t>
              </a:r>
              <a:endParaRPr lang="ko-KR" altLang="en-US" sz="1400" dirty="0"/>
            </a:p>
          </p:txBody>
        </p:sp>
        <p:sp>
          <p:nvSpPr>
            <p:cNvPr id="33" name="TextBox 32"/>
            <p:cNvSpPr txBox="1"/>
            <p:nvPr/>
          </p:nvSpPr>
          <p:spPr>
            <a:xfrm>
              <a:off x="6260725" y="2266487"/>
              <a:ext cx="772969" cy="307777"/>
            </a:xfrm>
            <a:prstGeom prst="rect">
              <a:avLst/>
            </a:prstGeom>
            <a:noFill/>
          </p:spPr>
          <p:txBody>
            <a:bodyPr wrap="none" rtlCol="0">
              <a:spAutoFit/>
            </a:bodyPr>
            <a:lstStyle/>
            <a:p>
              <a:r>
                <a:rPr lang="en-US" altLang="ko-KR" sz="1400" dirty="0"/>
                <a:t>W[2][1]</a:t>
              </a:r>
              <a:endParaRPr lang="ko-KR" altLang="en-US" sz="1400" dirty="0"/>
            </a:p>
          </p:txBody>
        </p:sp>
        <p:sp>
          <p:nvSpPr>
            <p:cNvPr id="34" name="TextBox 33"/>
            <p:cNvSpPr txBox="1"/>
            <p:nvPr/>
          </p:nvSpPr>
          <p:spPr>
            <a:xfrm>
              <a:off x="7115674" y="2266487"/>
              <a:ext cx="772969" cy="307777"/>
            </a:xfrm>
            <a:prstGeom prst="rect">
              <a:avLst/>
            </a:prstGeom>
            <a:noFill/>
          </p:spPr>
          <p:txBody>
            <a:bodyPr wrap="none" rtlCol="0">
              <a:spAutoFit/>
            </a:bodyPr>
            <a:lstStyle/>
            <a:p>
              <a:r>
                <a:rPr lang="en-US" altLang="ko-KR" sz="1400" dirty="0"/>
                <a:t>W[2][2]</a:t>
              </a:r>
              <a:endParaRPr lang="ko-KR" altLang="en-US" sz="1400" dirty="0"/>
            </a:p>
          </p:txBody>
        </p:sp>
        <p:sp>
          <p:nvSpPr>
            <p:cNvPr id="35" name="TextBox 34"/>
            <p:cNvSpPr txBox="1"/>
            <p:nvPr/>
          </p:nvSpPr>
          <p:spPr>
            <a:xfrm>
              <a:off x="8580706" y="2265116"/>
              <a:ext cx="1011815" cy="307777"/>
            </a:xfrm>
            <a:prstGeom prst="rect">
              <a:avLst/>
            </a:prstGeom>
            <a:noFill/>
          </p:spPr>
          <p:txBody>
            <a:bodyPr wrap="none" rtlCol="0">
              <a:spAutoFit/>
            </a:bodyPr>
            <a:lstStyle/>
            <a:p>
              <a:r>
                <a:rPr lang="en-US" altLang="ko-KR" sz="1400" dirty="0"/>
                <a:t>W[2][M-1]</a:t>
              </a:r>
              <a:endParaRPr lang="ko-KR" altLang="en-US" sz="1400" dirty="0"/>
            </a:p>
          </p:txBody>
        </p:sp>
        <p:sp>
          <p:nvSpPr>
            <p:cNvPr id="36" name="TextBox 35"/>
            <p:cNvSpPr txBox="1"/>
            <p:nvPr/>
          </p:nvSpPr>
          <p:spPr>
            <a:xfrm>
              <a:off x="5411945" y="3350618"/>
              <a:ext cx="984565" cy="307777"/>
            </a:xfrm>
            <a:prstGeom prst="rect">
              <a:avLst/>
            </a:prstGeom>
            <a:noFill/>
          </p:spPr>
          <p:txBody>
            <a:bodyPr wrap="none" rtlCol="0">
              <a:spAutoFit/>
            </a:bodyPr>
            <a:lstStyle/>
            <a:p>
              <a:r>
                <a:rPr lang="en-US" altLang="ko-KR" sz="1400" dirty="0"/>
                <a:t>W[N-1][0]</a:t>
              </a:r>
              <a:endParaRPr lang="ko-KR" altLang="en-US" sz="1400" dirty="0"/>
            </a:p>
          </p:txBody>
        </p:sp>
        <p:sp>
          <p:nvSpPr>
            <p:cNvPr id="37" name="TextBox 36"/>
            <p:cNvSpPr txBox="1"/>
            <p:nvPr/>
          </p:nvSpPr>
          <p:spPr>
            <a:xfrm>
              <a:off x="8580706" y="3349247"/>
              <a:ext cx="1223412" cy="307777"/>
            </a:xfrm>
            <a:prstGeom prst="rect">
              <a:avLst/>
            </a:prstGeom>
            <a:noFill/>
          </p:spPr>
          <p:txBody>
            <a:bodyPr wrap="none" rtlCol="0">
              <a:spAutoFit/>
            </a:bodyPr>
            <a:lstStyle/>
            <a:p>
              <a:r>
                <a:rPr lang="en-US" altLang="ko-KR" sz="1400" dirty="0"/>
                <a:t>W[N-1][M-1]</a:t>
              </a:r>
              <a:endParaRPr lang="ko-KR" altLang="en-US" sz="1400" dirty="0"/>
            </a:p>
          </p:txBody>
        </p:sp>
        <p:sp>
          <p:nvSpPr>
            <p:cNvPr id="38" name="왼쪽 대괄호 37"/>
            <p:cNvSpPr/>
            <p:nvPr/>
          </p:nvSpPr>
          <p:spPr>
            <a:xfrm>
              <a:off x="5370683"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9" name="왼쪽 대괄호 38"/>
            <p:cNvSpPr/>
            <p:nvPr/>
          </p:nvSpPr>
          <p:spPr>
            <a:xfrm flipH="1">
              <a:off x="10035922"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0" name="왼쪽 대괄호 39"/>
            <p:cNvSpPr/>
            <p:nvPr/>
          </p:nvSpPr>
          <p:spPr>
            <a:xfrm>
              <a:off x="10302648"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1" name="왼쪽 대괄호 40"/>
            <p:cNvSpPr/>
            <p:nvPr/>
          </p:nvSpPr>
          <p:spPr>
            <a:xfrm flipH="1">
              <a:off x="11598494" y="1419367"/>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2" name="TextBox 41"/>
            <p:cNvSpPr txBox="1"/>
            <p:nvPr/>
          </p:nvSpPr>
          <p:spPr>
            <a:xfrm>
              <a:off x="10360754" y="1527822"/>
              <a:ext cx="819455" cy="307777"/>
            </a:xfrm>
            <a:prstGeom prst="rect">
              <a:avLst/>
            </a:prstGeom>
            <a:noFill/>
          </p:spPr>
          <p:txBody>
            <a:bodyPr wrap="none" rtlCol="0">
              <a:spAutoFit/>
            </a:bodyPr>
            <a:lstStyle/>
            <a:p>
              <a:r>
                <a:rPr lang="en-US" altLang="ko-KR" sz="1400" dirty="0"/>
                <a:t>Input[0]</a:t>
              </a:r>
              <a:endParaRPr lang="ko-KR" altLang="en-US" sz="1400" dirty="0"/>
            </a:p>
          </p:txBody>
        </p:sp>
        <p:sp>
          <p:nvSpPr>
            <p:cNvPr id="43" name="TextBox 42"/>
            <p:cNvSpPr txBox="1"/>
            <p:nvPr/>
          </p:nvSpPr>
          <p:spPr>
            <a:xfrm>
              <a:off x="10360754" y="1897154"/>
              <a:ext cx="819455" cy="307777"/>
            </a:xfrm>
            <a:prstGeom prst="rect">
              <a:avLst/>
            </a:prstGeom>
            <a:noFill/>
          </p:spPr>
          <p:txBody>
            <a:bodyPr wrap="none" rtlCol="0">
              <a:spAutoFit/>
            </a:bodyPr>
            <a:lstStyle/>
            <a:p>
              <a:r>
                <a:rPr lang="en-US" altLang="ko-KR" sz="1400" dirty="0"/>
                <a:t>Input[1]</a:t>
              </a:r>
              <a:endParaRPr lang="ko-KR" altLang="en-US" sz="1400" dirty="0"/>
            </a:p>
          </p:txBody>
        </p:sp>
        <p:sp>
          <p:nvSpPr>
            <p:cNvPr id="44" name="TextBox 43"/>
            <p:cNvSpPr txBox="1"/>
            <p:nvPr/>
          </p:nvSpPr>
          <p:spPr>
            <a:xfrm>
              <a:off x="10360836" y="2254554"/>
              <a:ext cx="819455" cy="307777"/>
            </a:xfrm>
            <a:prstGeom prst="rect">
              <a:avLst/>
            </a:prstGeom>
            <a:noFill/>
          </p:spPr>
          <p:txBody>
            <a:bodyPr wrap="none" rtlCol="0">
              <a:spAutoFit/>
            </a:bodyPr>
            <a:lstStyle/>
            <a:p>
              <a:r>
                <a:rPr lang="en-US" altLang="ko-KR" sz="1400" dirty="0"/>
                <a:t>Input[2]</a:t>
              </a:r>
              <a:endParaRPr lang="ko-KR" altLang="en-US" sz="1400" dirty="0"/>
            </a:p>
          </p:txBody>
        </p:sp>
        <p:sp>
          <p:nvSpPr>
            <p:cNvPr id="45" name="TextBox 44"/>
            <p:cNvSpPr txBox="1"/>
            <p:nvPr/>
          </p:nvSpPr>
          <p:spPr>
            <a:xfrm>
              <a:off x="10360753" y="3353427"/>
              <a:ext cx="1058303" cy="307777"/>
            </a:xfrm>
            <a:prstGeom prst="rect">
              <a:avLst/>
            </a:prstGeom>
            <a:noFill/>
          </p:spPr>
          <p:txBody>
            <a:bodyPr wrap="none" rtlCol="0">
              <a:spAutoFit/>
            </a:bodyPr>
            <a:lstStyle/>
            <a:p>
              <a:r>
                <a:rPr lang="en-US" altLang="ko-KR" sz="1400" dirty="0"/>
                <a:t>Input[M-1]</a:t>
              </a:r>
              <a:endParaRPr lang="ko-KR" altLang="en-US" sz="1400" dirty="0"/>
            </a:p>
          </p:txBody>
        </p:sp>
      </p:grpSp>
      <p:sp>
        <p:nvSpPr>
          <p:cNvPr id="47" name="모서리가 둥근 직사각형 46"/>
          <p:cNvSpPr/>
          <p:nvPr/>
        </p:nvSpPr>
        <p:spPr>
          <a:xfrm>
            <a:off x="6852895" y="2399119"/>
            <a:ext cx="1359375"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모서리가 둥근 직사각형 47"/>
          <p:cNvSpPr/>
          <p:nvPr/>
        </p:nvSpPr>
        <p:spPr>
          <a:xfrm>
            <a:off x="9400269" y="2382286"/>
            <a:ext cx="909287" cy="587849"/>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왼쪽 대괄호 51"/>
          <p:cNvSpPr/>
          <p:nvPr/>
        </p:nvSpPr>
        <p:spPr>
          <a:xfrm>
            <a:off x="10869047" y="1700801"/>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3" name="왼쪽 대괄호 52"/>
          <p:cNvSpPr/>
          <p:nvPr/>
        </p:nvSpPr>
        <p:spPr>
          <a:xfrm flipH="1">
            <a:off x="11883181" y="1704465"/>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4" name="TextBox 53"/>
          <p:cNvSpPr txBox="1"/>
          <p:nvPr/>
        </p:nvSpPr>
        <p:spPr>
          <a:xfrm>
            <a:off x="10823903" y="1790937"/>
            <a:ext cx="973343" cy="307777"/>
          </a:xfrm>
          <a:prstGeom prst="rect">
            <a:avLst/>
          </a:prstGeom>
          <a:noFill/>
        </p:spPr>
        <p:txBody>
          <a:bodyPr wrap="none" rtlCol="0">
            <a:spAutoFit/>
          </a:bodyPr>
          <a:lstStyle/>
          <a:p>
            <a:r>
              <a:rPr lang="en-US" altLang="ko-KR" sz="1400" dirty="0"/>
              <a:t>Output[0]</a:t>
            </a:r>
            <a:endParaRPr lang="ko-KR" altLang="en-US" sz="1400" dirty="0"/>
          </a:p>
        </p:txBody>
      </p:sp>
      <p:sp>
        <p:nvSpPr>
          <p:cNvPr id="55" name="TextBox 54"/>
          <p:cNvSpPr txBox="1"/>
          <p:nvPr/>
        </p:nvSpPr>
        <p:spPr>
          <a:xfrm>
            <a:off x="10823903" y="2085408"/>
            <a:ext cx="973343" cy="307777"/>
          </a:xfrm>
          <a:prstGeom prst="rect">
            <a:avLst/>
          </a:prstGeom>
          <a:noFill/>
        </p:spPr>
        <p:txBody>
          <a:bodyPr wrap="none" rtlCol="0">
            <a:spAutoFit/>
          </a:bodyPr>
          <a:lstStyle/>
          <a:p>
            <a:r>
              <a:rPr lang="en-US" altLang="ko-KR" sz="1400" dirty="0"/>
              <a:t>Output[1]</a:t>
            </a:r>
            <a:endParaRPr lang="ko-KR" altLang="en-US" sz="1400" dirty="0"/>
          </a:p>
        </p:txBody>
      </p:sp>
      <p:sp>
        <p:nvSpPr>
          <p:cNvPr id="56" name="TextBox 55"/>
          <p:cNvSpPr txBox="1"/>
          <p:nvPr/>
        </p:nvSpPr>
        <p:spPr>
          <a:xfrm>
            <a:off x="10823967" y="2370365"/>
            <a:ext cx="973343" cy="307777"/>
          </a:xfrm>
          <a:prstGeom prst="rect">
            <a:avLst/>
          </a:prstGeom>
          <a:noFill/>
        </p:spPr>
        <p:txBody>
          <a:bodyPr wrap="none" rtlCol="0">
            <a:spAutoFit/>
          </a:bodyPr>
          <a:lstStyle/>
          <a:p>
            <a:r>
              <a:rPr lang="en-US" altLang="ko-KR" sz="1400" dirty="0"/>
              <a:t>Output[2]</a:t>
            </a:r>
            <a:endParaRPr lang="ko-KR" altLang="en-US" sz="1400" dirty="0"/>
          </a:p>
        </p:txBody>
      </p:sp>
      <p:sp>
        <p:nvSpPr>
          <p:cNvPr id="57" name="TextBox 56"/>
          <p:cNvSpPr txBox="1"/>
          <p:nvPr/>
        </p:nvSpPr>
        <p:spPr>
          <a:xfrm>
            <a:off x="10823902" y="3246503"/>
            <a:ext cx="1184940" cy="307777"/>
          </a:xfrm>
          <a:prstGeom prst="rect">
            <a:avLst/>
          </a:prstGeom>
          <a:noFill/>
        </p:spPr>
        <p:txBody>
          <a:bodyPr wrap="none" rtlCol="0">
            <a:spAutoFit/>
          </a:bodyPr>
          <a:lstStyle/>
          <a:p>
            <a:r>
              <a:rPr lang="en-US" altLang="ko-KR" sz="1400" dirty="0"/>
              <a:t>Output[N-1]</a:t>
            </a:r>
            <a:endParaRPr lang="ko-KR" altLang="en-US" sz="1400" dirty="0"/>
          </a:p>
        </p:txBody>
      </p:sp>
      <p:sp>
        <p:nvSpPr>
          <p:cNvPr id="58" name="모서리가 둥근 직사각형 57"/>
          <p:cNvSpPr/>
          <p:nvPr/>
        </p:nvSpPr>
        <p:spPr>
          <a:xfrm>
            <a:off x="10919221" y="2404320"/>
            <a:ext cx="987817"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835211" y="4726525"/>
            <a:ext cx="3547318" cy="1200329"/>
          </a:xfrm>
          <a:prstGeom prst="rect">
            <a:avLst/>
          </a:prstGeom>
          <a:noFill/>
        </p:spPr>
        <p:txBody>
          <a:bodyPr wrap="none" rtlCol="0">
            <a:spAutoFit/>
          </a:bodyPr>
          <a:lstStyle/>
          <a:p>
            <a:r>
              <a:rPr lang="en-US" altLang="ko-KR" dirty="0"/>
              <a:t>for(j=0; j&lt;M; </a:t>
            </a:r>
            <a:r>
              <a:rPr lang="en-US" altLang="ko-KR" dirty="0" err="1"/>
              <a:t>j++</a:t>
            </a:r>
            <a:r>
              <a:rPr lang="en-US" altLang="ko-KR" dirty="0"/>
              <a:t>)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a:t>
            </a:r>
          </a:p>
          <a:p>
            <a:r>
              <a:rPr lang="en-US" altLang="ko-KR" dirty="0"/>
              <a:t>      Output[</a:t>
            </a:r>
            <a:r>
              <a:rPr lang="en-US" altLang="ko-KR" dirty="0" err="1"/>
              <a:t>i</a:t>
            </a:r>
            <a:r>
              <a:rPr lang="en-US" altLang="ko-KR" dirty="0"/>
              <a:t>] += Input[j]*W[</a:t>
            </a:r>
            <a:r>
              <a:rPr lang="en-US" altLang="ko-KR" dirty="0" err="1"/>
              <a:t>i,j</a:t>
            </a:r>
            <a:r>
              <a:rPr lang="en-US" altLang="ko-KR" dirty="0"/>
              <a:t>];</a:t>
            </a:r>
          </a:p>
          <a:p>
            <a:r>
              <a:rPr lang="en-US" altLang="ko-KR" dirty="0"/>
              <a:t>}</a:t>
            </a:r>
            <a:endParaRPr lang="ko-KR" altLang="en-US" dirty="0"/>
          </a:p>
        </p:txBody>
      </p:sp>
      <p:sp>
        <p:nvSpPr>
          <p:cNvPr id="59" name="TextBox 58"/>
          <p:cNvSpPr txBox="1"/>
          <p:nvPr/>
        </p:nvSpPr>
        <p:spPr>
          <a:xfrm>
            <a:off x="698156" y="3864354"/>
            <a:ext cx="3801041" cy="461665"/>
          </a:xfrm>
          <a:prstGeom prst="rect">
            <a:avLst/>
          </a:prstGeom>
          <a:noFill/>
        </p:spPr>
        <p:txBody>
          <a:bodyPr wrap="none" rtlCol="0">
            <a:spAutoFit/>
          </a:bodyPr>
          <a:lstStyle/>
          <a:p>
            <a:r>
              <a:rPr lang="en-US" altLang="ko-KR" sz="2400" dirty="0">
                <a:latin typeface="Calibri" panose="020F0502020204030204" pitchFamily="34" charset="0"/>
              </a:rPr>
              <a:t>Output[</a:t>
            </a:r>
            <a:r>
              <a:rPr lang="en-US" altLang="ko-KR" sz="2400" dirty="0" err="1">
                <a:latin typeface="Calibri" panose="020F0502020204030204" pitchFamily="34" charset="0"/>
              </a:rPr>
              <a:t>i</a:t>
            </a:r>
            <a:r>
              <a:rPr lang="en-US" altLang="ko-KR" sz="2400" dirty="0">
                <a:latin typeface="Calibri" panose="020F0502020204030204" pitchFamily="34" charset="0"/>
              </a:rPr>
              <a:t>]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a:t>
            </a:r>
            <a:r>
              <a:rPr lang="en-US" altLang="ko-KR" sz="2400" dirty="0" err="1">
                <a:latin typeface="Calibri" panose="020F0502020204030204" pitchFamily="34" charset="0"/>
              </a:rPr>
              <a:t>i,j</a:t>
            </a:r>
            <a:r>
              <a:rPr lang="en-US" altLang="ko-KR" sz="2400" dirty="0">
                <a:latin typeface="Calibri" panose="020F0502020204030204" pitchFamily="34" charset="0"/>
              </a:rPr>
              <a:t>]</a:t>
            </a:r>
            <a:endParaRPr lang="ko-KR" altLang="en-US" sz="2400" dirty="0">
              <a:latin typeface="Calibri" panose="020F0502020204030204" pitchFamily="34" charset="0"/>
            </a:endParaRPr>
          </a:p>
        </p:txBody>
      </p:sp>
      <p:sp>
        <p:nvSpPr>
          <p:cNvPr id="60" name="TextBox 59"/>
          <p:cNvSpPr txBox="1"/>
          <p:nvPr/>
        </p:nvSpPr>
        <p:spPr>
          <a:xfrm>
            <a:off x="5302304" y="4761229"/>
            <a:ext cx="6658298" cy="1754326"/>
          </a:xfrm>
          <a:prstGeom prst="rect">
            <a:avLst/>
          </a:prstGeom>
          <a:noFill/>
        </p:spPr>
        <p:txBody>
          <a:bodyPr wrap="none" rtlCol="0">
            <a:spAutoFit/>
          </a:bodyPr>
          <a:lstStyle/>
          <a:p>
            <a:r>
              <a:rPr lang="en-US" altLang="ko-KR" dirty="0"/>
              <a:t>for(j=0; j&lt;M; j+=2)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+=2) {</a:t>
            </a:r>
          </a:p>
          <a:p>
            <a:r>
              <a:rPr lang="en-US" altLang="ko-KR" dirty="0"/>
              <a:t>      Output[</a:t>
            </a:r>
            <a:r>
              <a:rPr lang="en-US" altLang="ko-KR" dirty="0" err="1"/>
              <a:t>i</a:t>
            </a:r>
            <a:r>
              <a:rPr lang="en-US" altLang="ko-KR" dirty="0"/>
              <a:t>] += Input[j]*W[</a:t>
            </a:r>
            <a:r>
              <a:rPr lang="en-US" altLang="ko-KR" dirty="0" err="1"/>
              <a:t>i,j</a:t>
            </a:r>
            <a:r>
              <a:rPr lang="en-US" altLang="ko-KR" dirty="0"/>
              <a:t>] + Input[j+1]*W[i,j+1];</a:t>
            </a:r>
          </a:p>
          <a:p>
            <a:r>
              <a:rPr lang="en-US" altLang="ko-KR" dirty="0"/>
              <a:t>      Output[i+1] += Input[j]*W[i+1,j] + Input[j+1]*W[i+1,j+1];</a:t>
            </a:r>
          </a:p>
          <a:p>
            <a:r>
              <a:rPr lang="en-US" altLang="ko-KR" dirty="0"/>
              <a:t>   }</a:t>
            </a:r>
          </a:p>
          <a:p>
            <a:r>
              <a:rPr lang="en-US" altLang="ko-KR" dirty="0"/>
              <a:t>}</a:t>
            </a:r>
            <a:endParaRPr lang="ko-KR" altLang="en-US" dirty="0"/>
          </a:p>
        </p:txBody>
      </p:sp>
      <p:sp>
        <p:nvSpPr>
          <p:cNvPr id="61" name="TextBox 60"/>
          <p:cNvSpPr txBox="1"/>
          <p:nvPr/>
        </p:nvSpPr>
        <p:spPr>
          <a:xfrm>
            <a:off x="8519846" y="4917983"/>
            <a:ext cx="564578" cy="461665"/>
          </a:xfrm>
          <a:prstGeom prst="rect">
            <a:avLst/>
          </a:prstGeom>
          <a:noFill/>
        </p:spPr>
        <p:txBody>
          <a:bodyPr wrap="none" rtlCol="0">
            <a:spAutoFit/>
          </a:bodyPr>
          <a:lstStyle/>
          <a:p>
            <a:r>
              <a:rPr lang="en-US" altLang="ko-KR" sz="2400" dirty="0" err="1">
                <a:solidFill>
                  <a:srgbClr val="FF0000"/>
                </a:solidFill>
                <a:latin typeface="Calibri" panose="020F0502020204030204" pitchFamily="34" charset="0"/>
              </a:rPr>
              <a:t>i</a:t>
            </a:r>
            <a:r>
              <a:rPr lang="en-US" altLang="ko-KR" sz="2400" dirty="0">
                <a:solidFill>
                  <a:srgbClr val="FF0000"/>
                </a:solidFill>
                <a:latin typeface="Calibri" panose="020F0502020204030204" pitchFamily="34" charset="0"/>
              </a:rPr>
              <a:t>=2</a:t>
            </a:r>
            <a:endParaRPr lang="ko-KR" altLang="en-US" sz="2400" dirty="0">
              <a:solidFill>
                <a:srgbClr val="FF0000"/>
              </a:solidFill>
              <a:latin typeface="Calibri" panose="020F0502020204030204" pitchFamily="34" charset="0"/>
            </a:endParaRPr>
          </a:p>
        </p:txBody>
      </p:sp>
      <p:sp>
        <p:nvSpPr>
          <p:cNvPr id="62" name="TextBox 61"/>
          <p:cNvSpPr txBox="1"/>
          <p:nvPr/>
        </p:nvSpPr>
        <p:spPr>
          <a:xfrm>
            <a:off x="6136354" y="4367890"/>
            <a:ext cx="567784" cy="461665"/>
          </a:xfrm>
          <a:prstGeom prst="rect">
            <a:avLst/>
          </a:prstGeom>
          <a:noFill/>
        </p:spPr>
        <p:txBody>
          <a:bodyPr wrap="none" rtlCol="0">
            <a:spAutoFit/>
          </a:bodyPr>
          <a:lstStyle/>
          <a:p>
            <a:r>
              <a:rPr lang="en-US" altLang="ko-KR" sz="2400" dirty="0">
                <a:solidFill>
                  <a:srgbClr val="0070C0"/>
                </a:solidFill>
                <a:latin typeface="Calibri" panose="020F0502020204030204" pitchFamily="34" charset="0"/>
              </a:rPr>
              <a:t>j=2</a:t>
            </a:r>
            <a:endParaRPr lang="ko-KR" altLang="en-US" sz="2400" dirty="0">
              <a:solidFill>
                <a:srgbClr val="0070C0"/>
              </a:solidFill>
              <a:latin typeface="Calibri" panose="020F0502020204030204" pitchFamily="34" charset="0"/>
            </a:endParaRPr>
          </a:p>
        </p:txBody>
      </p:sp>
    </p:spTree>
    <p:extLst>
      <p:ext uri="{BB962C8B-B14F-4D97-AF65-F5344CB8AC3E}">
        <p14:creationId xmlns:p14="http://schemas.microsoft.com/office/powerpoint/2010/main" val="38688846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Blocking Code Example</a:t>
            </a:r>
            <a:endParaRPr lang="ko-KR" altLang="en-US" dirty="0"/>
          </a:p>
        </p:txBody>
      </p:sp>
      <p:sp>
        <p:nvSpPr>
          <p:cNvPr id="3" name="내용 개체 틀 2"/>
          <p:cNvSpPr>
            <a:spLocks noGrp="1"/>
          </p:cNvSpPr>
          <p:nvPr>
            <p:ph idx="1"/>
          </p:nvPr>
        </p:nvSpPr>
        <p:spPr>
          <a:xfrm>
            <a:off x="838200" y="1704224"/>
            <a:ext cx="10515600" cy="4351338"/>
          </a:xfrm>
        </p:spPr>
        <p:txBody>
          <a:bodyPr/>
          <a:lstStyle/>
          <a:p>
            <a:r>
              <a:rPr lang="en-US" altLang="ko-KR" dirty="0"/>
              <a:t>M*V multiplication case</a:t>
            </a:r>
          </a:p>
          <a:p>
            <a:pPr lvl="1"/>
            <a:r>
              <a:rPr lang="en-US" altLang="ko-KR" dirty="0"/>
              <a:t>Size of V (=M) = 1024</a:t>
            </a:r>
          </a:p>
          <a:p>
            <a:pPr lvl="1"/>
            <a:r>
              <a:rPr lang="en-US" altLang="ko-KR" dirty="0"/>
              <a:t>Size of output (=N) = 256</a:t>
            </a:r>
          </a:p>
          <a:p>
            <a:pPr lvl="1"/>
            <a:r>
              <a:rPr lang="en-US" altLang="ko-KR" dirty="0"/>
              <a:t>Block size (</a:t>
            </a:r>
            <a:r>
              <a:rPr lang="en-US" altLang="ko-KR" dirty="0" err="1"/>
              <a:t>bs</a:t>
            </a:r>
            <a:r>
              <a:rPr lang="en-US" altLang="ko-KR" dirty="0"/>
              <a:t>) = 2x2</a:t>
            </a:r>
            <a:endParaRPr lang="ko-KR" altLang="en-US" dirty="0"/>
          </a:p>
        </p:txBody>
      </p:sp>
      <p:sp>
        <p:nvSpPr>
          <p:cNvPr id="7" name="TextBox 6"/>
          <p:cNvSpPr txBox="1"/>
          <p:nvPr/>
        </p:nvSpPr>
        <p:spPr>
          <a:xfrm>
            <a:off x="1392195" y="6176963"/>
            <a:ext cx="1799082" cy="400110"/>
          </a:xfrm>
          <a:prstGeom prst="rect">
            <a:avLst/>
          </a:prstGeom>
          <a:noFill/>
        </p:spPr>
        <p:txBody>
          <a:bodyPr wrap="none" rtlCol="0">
            <a:spAutoFit/>
          </a:bodyPr>
          <a:lstStyle/>
          <a:p>
            <a:r>
              <a:rPr lang="en-US" altLang="ko-KR" sz="2000" dirty="0">
                <a:latin typeface="Calibri" panose="020F0502020204030204" pitchFamily="34" charset="0"/>
              </a:rPr>
              <a:t>Before blocking</a:t>
            </a:r>
            <a:endParaRPr lang="ko-KR" altLang="en-US" sz="2000" dirty="0">
              <a:latin typeface="Calibri" panose="020F0502020204030204" pitchFamily="34" charset="0"/>
            </a:endParaRPr>
          </a:p>
        </p:txBody>
      </p:sp>
      <p:sp>
        <p:nvSpPr>
          <p:cNvPr id="8" name="TextBox 7"/>
          <p:cNvSpPr txBox="1"/>
          <p:nvPr/>
        </p:nvSpPr>
        <p:spPr>
          <a:xfrm>
            <a:off x="7672117" y="6176963"/>
            <a:ext cx="1640642" cy="400110"/>
          </a:xfrm>
          <a:prstGeom prst="rect">
            <a:avLst/>
          </a:prstGeom>
          <a:noFill/>
        </p:spPr>
        <p:txBody>
          <a:bodyPr wrap="none" rtlCol="0">
            <a:spAutoFit/>
          </a:bodyPr>
          <a:lstStyle/>
          <a:p>
            <a:r>
              <a:rPr lang="en-US" altLang="ko-KR" sz="2000" dirty="0">
                <a:latin typeface="Calibri" panose="020F0502020204030204" pitchFamily="34" charset="0"/>
              </a:rPr>
              <a:t>After blocking</a:t>
            </a:r>
            <a:endParaRPr lang="ko-KR" altLang="en-US" sz="2000" dirty="0">
              <a:latin typeface="Calibri" panose="020F0502020204030204" pitchFamily="34" charset="0"/>
            </a:endParaRPr>
          </a:p>
        </p:txBody>
      </p:sp>
      <p:sp>
        <p:nvSpPr>
          <p:cNvPr id="9" name="모서리가 둥근 직사각형 8"/>
          <p:cNvSpPr/>
          <p:nvPr/>
        </p:nvSpPr>
        <p:spPr>
          <a:xfrm>
            <a:off x="5805631" y="5371054"/>
            <a:ext cx="6154971" cy="559310"/>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581519" y="0"/>
            <a:ext cx="7610481" cy="369332"/>
          </a:xfrm>
          <a:prstGeom prst="rect">
            <a:avLst/>
          </a:prstGeom>
          <a:noFill/>
        </p:spPr>
        <p:txBody>
          <a:bodyPr wrap="none" rtlCol="0">
            <a:spAutoFit/>
          </a:bodyPr>
          <a:lstStyle/>
          <a:p>
            <a:r>
              <a:rPr lang="en-US" altLang="ko-KR" dirty="0">
                <a:latin typeface="Calibri" panose="020F0502020204030204" pitchFamily="34" charset="0"/>
              </a:rPr>
              <a:t>[NVIDIA][http://www.cs.cornell.edu/~bindel/class/cs5220-s10/slides/lec03.pdf]</a:t>
            </a:r>
            <a:endParaRPr lang="ko-KR" altLang="en-US" dirty="0">
              <a:latin typeface="Calibri" panose="020F0502020204030204" pitchFamily="34" charset="0"/>
            </a:endParaRPr>
          </a:p>
        </p:txBody>
      </p:sp>
      <p:sp>
        <p:nvSpPr>
          <p:cNvPr id="12" name="직사각형 11"/>
          <p:cNvSpPr/>
          <p:nvPr/>
        </p:nvSpPr>
        <p:spPr>
          <a:xfrm>
            <a:off x="698156" y="4817008"/>
            <a:ext cx="3544330"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1478691" y="5098158"/>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102442" y="5683427"/>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1772871" y="563756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2011649" y="392560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3032271" y="3955660"/>
            <a:ext cx="509999"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1871605" y="3659426"/>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3157456" y="3674510"/>
            <a:ext cx="524858"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5351379" y="4636263"/>
            <a:ext cx="390267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7959943" y="4941089"/>
            <a:ext cx="223195"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7945203" y="5501990"/>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10681261" y="5500751"/>
            <a:ext cx="280087" cy="2718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p:cNvGrpSpPr/>
          <p:nvPr/>
        </p:nvGrpSpPr>
        <p:grpSpPr>
          <a:xfrm>
            <a:off x="5439804" y="1690688"/>
            <a:ext cx="4951328" cy="1941247"/>
            <a:chOff x="5370683" y="1414771"/>
            <a:chExt cx="6326739" cy="2434758"/>
          </a:xfrm>
        </p:grpSpPr>
        <p:sp>
          <p:nvSpPr>
            <p:cNvPr id="24" name="TextBox 23"/>
            <p:cNvSpPr txBox="1"/>
            <p:nvPr/>
          </p:nvSpPr>
          <p:spPr>
            <a:xfrm>
              <a:off x="5411945" y="1531817"/>
              <a:ext cx="772969" cy="307777"/>
            </a:xfrm>
            <a:prstGeom prst="rect">
              <a:avLst/>
            </a:prstGeom>
            <a:noFill/>
          </p:spPr>
          <p:txBody>
            <a:bodyPr wrap="none" rtlCol="0">
              <a:spAutoFit/>
            </a:bodyPr>
            <a:lstStyle/>
            <a:p>
              <a:r>
                <a:rPr lang="en-US" altLang="ko-KR" sz="1400" dirty="0"/>
                <a:t>W[0][0]</a:t>
              </a:r>
              <a:endParaRPr lang="ko-KR" altLang="en-US" sz="1400" dirty="0"/>
            </a:p>
          </p:txBody>
        </p:sp>
        <p:sp>
          <p:nvSpPr>
            <p:cNvPr id="25" name="TextBox 24"/>
            <p:cNvSpPr txBox="1"/>
            <p:nvPr/>
          </p:nvSpPr>
          <p:spPr>
            <a:xfrm>
              <a:off x="6260725" y="1531817"/>
              <a:ext cx="772969" cy="307777"/>
            </a:xfrm>
            <a:prstGeom prst="rect">
              <a:avLst/>
            </a:prstGeom>
            <a:noFill/>
          </p:spPr>
          <p:txBody>
            <a:bodyPr wrap="none" rtlCol="0">
              <a:spAutoFit/>
            </a:bodyPr>
            <a:lstStyle/>
            <a:p>
              <a:r>
                <a:rPr lang="en-US" altLang="ko-KR" sz="1400" dirty="0"/>
                <a:t>W[0][1]</a:t>
              </a:r>
              <a:endParaRPr lang="ko-KR" altLang="en-US" sz="1400" dirty="0"/>
            </a:p>
          </p:txBody>
        </p:sp>
        <p:sp>
          <p:nvSpPr>
            <p:cNvPr id="26" name="TextBox 25"/>
            <p:cNvSpPr txBox="1"/>
            <p:nvPr/>
          </p:nvSpPr>
          <p:spPr>
            <a:xfrm>
              <a:off x="7115674" y="1531817"/>
              <a:ext cx="772969" cy="307777"/>
            </a:xfrm>
            <a:prstGeom prst="rect">
              <a:avLst/>
            </a:prstGeom>
            <a:noFill/>
          </p:spPr>
          <p:txBody>
            <a:bodyPr wrap="none" rtlCol="0">
              <a:spAutoFit/>
            </a:bodyPr>
            <a:lstStyle/>
            <a:p>
              <a:r>
                <a:rPr lang="en-US" altLang="ko-KR" sz="1400" dirty="0"/>
                <a:t>W[0][2]</a:t>
              </a:r>
              <a:endParaRPr lang="ko-KR" altLang="en-US" sz="1400" dirty="0"/>
            </a:p>
          </p:txBody>
        </p:sp>
        <p:sp>
          <p:nvSpPr>
            <p:cNvPr id="27" name="TextBox 26"/>
            <p:cNvSpPr txBox="1"/>
            <p:nvPr/>
          </p:nvSpPr>
          <p:spPr>
            <a:xfrm>
              <a:off x="8580706" y="1530446"/>
              <a:ext cx="1011815" cy="307777"/>
            </a:xfrm>
            <a:prstGeom prst="rect">
              <a:avLst/>
            </a:prstGeom>
            <a:noFill/>
          </p:spPr>
          <p:txBody>
            <a:bodyPr wrap="none" rtlCol="0">
              <a:spAutoFit/>
            </a:bodyPr>
            <a:lstStyle/>
            <a:p>
              <a:r>
                <a:rPr lang="en-US" altLang="ko-KR" sz="1400" dirty="0"/>
                <a:t>W[0][M-1]</a:t>
              </a:r>
              <a:endParaRPr lang="ko-KR" altLang="en-US" sz="1400" dirty="0"/>
            </a:p>
          </p:txBody>
        </p:sp>
        <p:sp>
          <p:nvSpPr>
            <p:cNvPr id="28" name="TextBox 27"/>
            <p:cNvSpPr txBox="1"/>
            <p:nvPr/>
          </p:nvSpPr>
          <p:spPr>
            <a:xfrm>
              <a:off x="5411945" y="1899778"/>
              <a:ext cx="772969" cy="307777"/>
            </a:xfrm>
            <a:prstGeom prst="rect">
              <a:avLst/>
            </a:prstGeom>
            <a:noFill/>
          </p:spPr>
          <p:txBody>
            <a:bodyPr wrap="none" rtlCol="0">
              <a:spAutoFit/>
            </a:bodyPr>
            <a:lstStyle/>
            <a:p>
              <a:r>
                <a:rPr lang="en-US" altLang="ko-KR" sz="1400" dirty="0"/>
                <a:t>W[1][0]</a:t>
              </a:r>
              <a:endParaRPr lang="ko-KR" altLang="en-US" sz="1400" dirty="0"/>
            </a:p>
          </p:txBody>
        </p:sp>
        <p:sp>
          <p:nvSpPr>
            <p:cNvPr id="29" name="TextBox 28"/>
            <p:cNvSpPr txBox="1"/>
            <p:nvPr/>
          </p:nvSpPr>
          <p:spPr>
            <a:xfrm>
              <a:off x="6260725" y="1899778"/>
              <a:ext cx="772969" cy="307777"/>
            </a:xfrm>
            <a:prstGeom prst="rect">
              <a:avLst/>
            </a:prstGeom>
            <a:noFill/>
          </p:spPr>
          <p:txBody>
            <a:bodyPr wrap="none" rtlCol="0">
              <a:spAutoFit/>
            </a:bodyPr>
            <a:lstStyle/>
            <a:p>
              <a:r>
                <a:rPr lang="en-US" altLang="ko-KR" sz="1400" dirty="0"/>
                <a:t>W[1][1]</a:t>
              </a:r>
              <a:endParaRPr lang="ko-KR" altLang="en-US" sz="1400" dirty="0"/>
            </a:p>
          </p:txBody>
        </p:sp>
        <p:sp>
          <p:nvSpPr>
            <p:cNvPr id="30" name="TextBox 29"/>
            <p:cNvSpPr txBox="1"/>
            <p:nvPr/>
          </p:nvSpPr>
          <p:spPr>
            <a:xfrm>
              <a:off x="7115674" y="1899778"/>
              <a:ext cx="772969" cy="307777"/>
            </a:xfrm>
            <a:prstGeom prst="rect">
              <a:avLst/>
            </a:prstGeom>
            <a:noFill/>
          </p:spPr>
          <p:txBody>
            <a:bodyPr wrap="none" rtlCol="0">
              <a:spAutoFit/>
            </a:bodyPr>
            <a:lstStyle/>
            <a:p>
              <a:r>
                <a:rPr lang="en-US" altLang="ko-KR" sz="1400" dirty="0"/>
                <a:t>W[1][2]</a:t>
              </a:r>
              <a:endParaRPr lang="ko-KR" altLang="en-US" sz="1400" dirty="0"/>
            </a:p>
          </p:txBody>
        </p:sp>
        <p:sp>
          <p:nvSpPr>
            <p:cNvPr id="31" name="TextBox 30"/>
            <p:cNvSpPr txBox="1"/>
            <p:nvPr/>
          </p:nvSpPr>
          <p:spPr>
            <a:xfrm>
              <a:off x="8580706" y="1898407"/>
              <a:ext cx="1011815" cy="307777"/>
            </a:xfrm>
            <a:prstGeom prst="rect">
              <a:avLst/>
            </a:prstGeom>
            <a:noFill/>
          </p:spPr>
          <p:txBody>
            <a:bodyPr wrap="none" rtlCol="0">
              <a:spAutoFit/>
            </a:bodyPr>
            <a:lstStyle/>
            <a:p>
              <a:r>
                <a:rPr lang="en-US" altLang="ko-KR" sz="1400" dirty="0"/>
                <a:t>W[1][M-1]</a:t>
              </a:r>
              <a:endParaRPr lang="ko-KR" altLang="en-US" sz="1400" dirty="0"/>
            </a:p>
          </p:txBody>
        </p:sp>
        <p:sp>
          <p:nvSpPr>
            <p:cNvPr id="32" name="TextBox 31"/>
            <p:cNvSpPr txBox="1"/>
            <p:nvPr/>
          </p:nvSpPr>
          <p:spPr>
            <a:xfrm>
              <a:off x="5411945" y="2266487"/>
              <a:ext cx="772969" cy="307777"/>
            </a:xfrm>
            <a:prstGeom prst="rect">
              <a:avLst/>
            </a:prstGeom>
            <a:noFill/>
          </p:spPr>
          <p:txBody>
            <a:bodyPr wrap="none" rtlCol="0">
              <a:spAutoFit/>
            </a:bodyPr>
            <a:lstStyle/>
            <a:p>
              <a:r>
                <a:rPr lang="en-US" altLang="ko-KR" sz="1400" dirty="0"/>
                <a:t>W[2][0]</a:t>
              </a:r>
              <a:endParaRPr lang="ko-KR" altLang="en-US" sz="1400" dirty="0"/>
            </a:p>
          </p:txBody>
        </p:sp>
        <p:sp>
          <p:nvSpPr>
            <p:cNvPr id="33" name="TextBox 32"/>
            <p:cNvSpPr txBox="1"/>
            <p:nvPr/>
          </p:nvSpPr>
          <p:spPr>
            <a:xfrm>
              <a:off x="6260725" y="2266487"/>
              <a:ext cx="772969" cy="307777"/>
            </a:xfrm>
            <a:prstGeom prst="rect">
              <a:avLst/>
            </a:prstGeom>
            <a:noFill/>
          </p:spPr>
          <p:txBody>
            <a:bodyPr wrap="none" rtlCol="0">
              <a:spAutoFit/>
            </a:bodyPr>
            <a:lstStyle/>
            <a:p>
              <a:r>
                <a:rPr lang="en-US" altLang="ko-KR" sz="1400" dirty="0"/>
                <a:t>W[2][1]</a:t>
              </a:r>
              <a:endParaRPr lang="ko-KR" altLang="en-US" sz="1400" dirty="0"/>
            </a:p>
          </p:txBody>
        </p:sp>
        <p:sp>
          <p:nvSpPr>
            <p:cNvPr id="34" name="TextBox 33"/>
            <p:cNvSpPr txBox="1"/>
            <p:nvPr/>
          </p:nvSpPr>
          <p:spPr>
            <a:xfrm>
              <a:off x="7115674" y="2266487"/>
              <a:ext cx="772969" cy="307777"/>
            </a:xfrm>
            <a:prstGeom prst="rect">
              <a:avLst/>
            </a:prstGeom>
            <a:noFill/>
          </p:spPr>
          <p:txBody>
            <a:bodyPr wrap="none" rtlCol="0">
              <a:spAutoFit/>
            </a:bodyPr>
            <a:lstStyle/>
            <a:p>
              <a:r>
                <a:rPr lang="en-US" altLang="ko-KR" sz="1400" dirty="0"/>
                <a:t>W[2][2]</a:t>
              </a:r>
              <a:endParaRPr lang="ko-KR" altLang="en-US" sz="1400" dirty="0"/>
            </a:p>
          </p:txBody>
        </p:sp>
        <p:sp>
          <p:nvSpPr>
            <p:cNvPr id="35" name="TextBox 34"/>
            <p:cNvSpPr txBox="1"/>
            <p:nvPr/>
          </p:nvSpPr>
          <p:spPr>
            <a:xfrm>
              <a:off x="8580706" y="2265116"/>
              <a:ext cx="1011815" cy="307777"/>
            </a:xfrm>
            <a:prstGeom prst="rect">
              <a:avLst/>
            </a:prstGeom>
            <a:noFill/>
          </p:spPr>
          <p:txBody>
            <a:bodyPr wrap="none" rtlCol="0">
              <a:spAutoFit/>
            </a:bodyPr>
            <a:lstStyle/>
            <a:p>
              <a:r>
                <a:rPr lang="en-US" altLang="ko-KR" sz="1400" dirty="0"/>
                <a:t>W[2][M-1]</a:t>
              </a:r>
              <a:endParaRPr lang="ko-KR" altLang="en-US" sz="1400" dirty="0"/>
            </a:p>
          </p:txBody>
        </p:sp>
        <p:sp>
          <p:nvSpPr>
            <p:cNvPr id="36" name="TextBox 35"/>
            <p:cNvSpPr txBox="1"/>
            <p:nvPr/>
          </p:nvSpPr>
          <p:spPr>
            <a:xfrm>
              <a:off x="5411945" y="3350618"/>
              <a:ext cx="984565" cy="307777"/>
            </a:xfrm>
            <a:prstGeom prst="rect">
              <a:avLst/>
            </a:prstGeom>
            <a:noFill/>
          </p:spPr>
          <p:txBody>
            <a:bodyPr wrap="none" rtlCol="0">
              <a:spAutoFit/>
            </a:bodyPr>
            <a:lstStyle/>
            <a:p>
              <a:r>
                <a:rPr lang="en-US" altLang="ko-KR" sz="1400" dirty="0"/>
                <a:t>W[N-1][0]</a:t>
              </a:r>
              <a:endParaRPr lang="ko-KR" altLang="en-US" sz="1400" dirty="0"/>
            </a:p>
          </p:txBody>
        </p:sp>
        <p:sp>
          <p:nvSpPr>
            <p:cNvPr id="37" name="TextBox 36"/>
            <p:cNvSpPr txBox="1"/>
            <p:nvPr/>
          </p:nvSpPr>
          <p:spPr>
            <a:xfrm>
              <a:off x="8580706" y="3349247"/>
              <a:ext cx="1223412" cy="307777"/>
            </a:xfrm>
            <a:prstGeom prst="rect">
              <a:avLst/>
            </a:prstGeom>
            <a:noFill/>
          </p:spPr>
          <p:txBody>
            <a:bodyPr wrap="none" rtlCol="0">
              <a:spAutoFit/>
            </a:bodyPr>
            <a:lstStyle/>
            <a:p>
              <a:r>
                <a:rPr lang="en-US" altLang="ko-KR" sz="1400" dirty="0"/>
                <a:t>W[N-1][M-1]</a:t>
              </a:r>
              <a:endParaRPr lang="ko-KR" altLang="en-US" sz="1400" dirty="0"/>
            </a:p>
          </p:txBody>
        </p:sp>
        <p:sp>
          <p:nvSpPr>
            <p:cNvPr id="38" name="왼쪽 대괄호 37"/>
            <p:cNvSpPr/>
            <p:nvPr/>
          </p:nvSpPr>
          <p:spPr>
            <a:xfrm>
              <a:off x="5370683"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39" name="왼쪽 대괄호 38"/>
            <p:cNvSpPr/>
            <p:nvPr/>
          </p:nvSpPr>
          <p:spPr>
            <a:xfrm flipH="1">
              <a:off x="10035922"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0" name="왼쪽 대괄호 39"/>
            <p:cNvSpPr/>
            <p:nvPr/>
          </p:nvSpPr>
          <p:spPr>
            <a:xfrm>
              <a:off x="10302648" y="1414771"/>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1" name="왼쪽 대괄호 40"/>
            <p:cNvSpPr/>
            <p:nvPr/>
          </p:nvSpPr>
          <p:spPr>
            <a:xfrm flipH="1">
              <a:off x="11598494" y="1419367"/>
              <a:ext cx="98928" cy="2430162"/>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42" name="TextBox 41"/>
            <p:cNvSpPr txBox="1"/>
            <p:nvPr/>
          </p:nvSpPr>
          <p:spPr>
            <a:xfrm>
              <a:off x="10360754" y="1527822"/>
              <a:ext cx="819455" cy="307777"/>
            </a:xfrm>
            <a:prstGeom prst="rect">
              <a:avLst/>
            </a:prstGeom>
            <a:noFill/>
          </p:spPr>
          <p:txBody>
            <a:bodyPr wrap="none" rtlCol="0">
              <a:spAutoFit/>
            </a:bodyPr>
            <a:lstStyle/>
            <a:p>
              <a:r>
                <a:rPr lang="en-US" altLang="ko-KR" sz="1400" dirty="0"/>
                <a:t>Input[0]</a:t>
              </a:r>
              <a:endParaRPr lang="ko-KR" altLang="en-US" sz="1400" dirty="0"/>
            </a:p>
          </p:txBody>
        </p:sp>
        <p:sp>
          <p:nvSpPr>
            <p:cNvPr id="43" name="TextBox 42"/>
            <p:cNvSpPr txBox="1"/>
            <p:nvPr/>
          </p:nvSpPr>
          <p:spPr>
            <a:xfrm>
              <a:off x="10360754" y="1897154"/>
              <a:ext cx="819455" cy="307777"/>
            </a:xfrm>
            <a:prstGeom prst="rect">
              <a:avLst/>
            </a:prstGeom>
            <a:noFill/>
          </p:spPr>
          <p:txBody>
            <a:bodyPr wrap="none" rtlCol="0">
              <a:spAutoFit/>
            </a:bodyPr>
            <a:lstStyle/>
            <a:p>
              <a:r>
                <a:rPr lang="en-US" altLang="ko-KR" sz="1400" dirty="0"/>
                <a:t>Input[1]</a:t>
              </a:r>
              <a:endParaRPr lang="ko-KR" altLang="en-US" sz="1400" dirty="0"/>
            </a:p>
          </p:txBody>
        </p:sp>
        <p:sp>
          <p:nvSpPr>
            <p:cNvPr id="44" name="TextBox 43"/>
            <p:cNvSpPr txBox="1"/>
            <p:nvPr/>
          </p:nvSpPr>
          <p:spPr>
            <a:xfrm>
              <a:off x="10360836" y="2254554"/>
              <a:ext cx="819455" cy="307777"/>
            </a:xfrm>
            <a:prstGeom prst="rect">
              <a:avLst/>
            </a:prstGeom>
            <a:noFill/>
          </p:spPr>
          <p:txBody>
            <a:bodyPr wrap="none" rtlCol="0">
              <a:spAutoFit/>
            </a:bodyPr>
            <a:lstStyle/>
            <a:p>
              <a:r>
                <a:rPr lang="en-US" altLang="ko-KR" sz="1400" dirty="0"/>
                <a:t>Input[2]</a:t>
              </a:r>
              <a:endParaRPr lang="ko-KR" altLang="en-US" sz="1400" dirty="0"/>
            </a:p>
          </p:txBody>
        </p:sp>
        <p:sp>
          <p:nvSpPr>
            <p:cNvPr id="45" name="TextBox 44"/>
            <p:cNvSpPr txBox="1"/>
            <p:nvPr/>
          </p:nvSpPr>
          <p:spPr>
            <a:xfrm>
              <a:off x="10360753" y="3353427"/>
              <a:ext cx="1058303" cy="307777"/>
            </a:xfrm>
            <a:prstGeom prst="rect">
              <a:avLst/>
            </a:prstGeom>
            <a:noFill/>
          </p:spPr>
          <p:txBody>
            <a:bodyPr wrap="none" rtlCol="0">
              <a:spAutoFit/>
            </a:bodyPr>
            <a:lstStyle/>
            <a:p>
              <a:r>
                <a:rPr lang="en-US" altLang="ko-KR" sz="1400" dirty="0"/>
                <a:t>Input[M-1]</a:t>
              </a:r>
              <a:endParaRPr lang="ko-KR" altLang="en-US" sz="1400" dirty="0"/>
            </a:p>
          </p:txBody>
        </p:sp>
      </p:grpSp>
      <p:sp>
        <p:nvSpPr>
          <p:cNvPr id="47" name="모서리가 둥근 직사각형 46"/>
          <p:cNvSpPr/>
          <p:nvPr/>
        </p:nvSpPr>
        <p:spPr>
          <a:xfrm>
            <a:off x="6879436" y="3014756"/>
            <a:ext cx="1359375"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모서리가 둥근 직사각형 47"/>
          <p:cNvSpPr/>
          <p:nvPr/>
        </p:nvSpPr>
        <p:spPr>
          <a:xfrm>
            <a:off x="9400269" y="2382286"/>
            <a:ext cx="909287" cy="587849"/>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왼쪽 대괄호 51"/>
          <p:cNvSpPr/>
          <p:nvPr/>
        </p:nvSpPr>
        <p:spPr>
          <a:xfrm>
            <a:off x="10869047" y="1700801"/>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3" name="왼쪽 대괄호 52"/>
          <p:cNvSpPr/>
          <p:nvPr/>
        </p:nvSpPr>
        <p:spPr>
          <a:xfrm flipH="1">
            <a:off x="11883181" y="1704465"/>
            <a:ext cx="77421" cy="193758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400"/>
          </a:p>
        </p:txBody>
      </p:sp>
      <p:sp>
        <p:nvSpPr>
          <p:cNvPr id="54" name="TextBox 53"/>
          <p:cNvSpPr txBox="1"/>
          <p:nvPr/>
        </p:nvSpPr>
        <p:spPr>
          <a:xfrm>
            <a:off x="10823903" y="1790937"/>
            <a:ext cx="973343" cy="307777"/>
          </a:xfrm>
          <a:prstGeom prst="rect">
            <a:avLst/>
          </a:prstGeom>
          <a:noFill/>
        </p:spPr>
        <p:txBody>
          <a:bodyPr wrap="none" rtlCol="0">
            <a:spAutoFit/>
          </a:bodyPr>
          <a:lstStyle/>
          <a:p>
            <a:r>
              <a:rPr lang="en-US" altLang="ko-KR" sz="1400" dirty="0"/>
              <a:t>Output[0]</a:t>
            </a:r>
            <a:endParaRPr lang="ko-KR" altLang="en-US" sz="1400" dirty="0"/>
          </a:p>
        </p:txBody>
      </p:sp>
      <p:sp>
        <p:nvSpPr>
          <p:cNvPr id="55" name="TextBox 54"/>
          <p:cNvSpPr txBox="1"/>
          <p:nvPr/>
        </p:nvSpPr>
        <p:spPr>
          <a:xfrm>
            <a:off x="10823903" y="2085408"/>
            <a:ext cx="973343" cy="307777"/>
          </a:xfrm>
          <a:prstGeom prst="rect">
            <a:avLst/>
          </a:prstGeom>
          <a:noFill/>
        </p:spPr>
        <p:txBody>
          <a:bodyPr wrap="none" rtlCol="0">
            <a:spAutoFit/>
          </a:bodyPr>
          <a:lstStyle/>
          <a:p>
            <a:r>
              <a:rPr lang="en-US" altLang="ko-KR" sz="1400" dirty="0"/>
              <a:t>Output[1]</a:t>
            </a:r>
            <a:endParaRPr lang="ko-KR" altLang="en-US" sz="1400" dirty="0"/>
          </a:p>
        </p:txBody>
      </p:sp>
      <p:sp>
        <p:nvSpPr>
          <p:cNvPr id="56" name="TextBox 55"/>
          <p:cNvSpPr txBox="1"/>
          <p:nvPr/>
        </p:nvSpPr>
        <p:spPr>
          <a:xfrm>
            <a:off x="10823967" y="2370365"/>
            <a:ext cx="973343" cy="307777"/>
          </a:xfrm>
          <a:prstGeom prst="rect">
            <a:avLst/>
          </a:prstGeom>
          <a:noFill/>
        </p:spPr>
        <p:txBody>
          <a:bodyPr wrap="none" rtlCol="0">
            <a:spAutoFit/>
          </a:bodyPr>
          <a:lstStyle/>
          <a:p>
            <a:r>
              <a:rPr lang="en-US" altLang="ko-KR" sz="1400" dirty="0"/>
              <a:t>Output[2]</a:t>
            </a:r>
            <a:endParaRPr lang="ko-KR" altLang="en-US" sz="1400" dirty="0"/>
          </a:p>
        </p:txBody>
      </p:sp>
      <p:sp>
        <p:nvSpPr>
          <p:cNvPr id="57" name="TextBox 56"/>
          <p:cNvSpPr txBox="1"/>
          <p:nvPr/>
        </p:nvSpPr>
        <p:spPr>
          <a:xfrm>
            <a:off x="10823902" y="3246503"/>
            <a:ext cx="1184940" cy="307777"/>
          </a:xfrm>
          <a:prstGeom prst="rect">
            <a:avLst/>
          </a:prstGeom>
          <a:noFill/>
        </p:spPr>
        <p:txBody>
          <a:bodyPr wrap="none" rtlCol="0">
            <a:spAutoFit/>
          </a:bodyPr>
          <a:lstStyle/>
          <a:p>
            <a:r>
              <a:rPr lang="en-US" altLang="ko-KR" sz="1400" dirty="0"/>
              <a:t>Output[N-1]</a:t>
            </a:r>
            <a:endParaRPr lang="ko-KR" altLang="en-US" sz="1400" dirty="0"/>
          </a:p>
        </p:txBody>
      </p:sp>
      <p:sp>
        <p:nvSpPr>
          <p:cNvPr id="58" name="모서리가 둥근 직사각형 57"/>
          <p:cNvSpPr/>
          <p:nvPr/>
        </p:nvSpPr>
        <p:spPr>
          <a:xfrm>
            <a:off x="10945762" y="3019957"/>
            <a:ext cx="987817" cy="587849"/>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835211" y="4726525"/>
            <a:ext cx="3547318" cy="1200329"/>
          </a:xfrm>
          <a:prstGeom prst="rect">
            <a:avLst/>
          </a:prstGeom>
          <a:noFill/>
        </p:spPr>
        <p:txBody>
          <a:bodyPr wrap="none" rtlCol="0">
            <a:spAutoFit/>
          </a:bodyPr>
          <a:lstStyle/>
          <a:p>
            <a:r>
              <a:rPr lang="en-US" altLang="ko-KR" dirty="0"/>
              <a:t>for(j=0; j&lt;M; </a:t>
            </a:r>
            <a:r>
              <a:rPr lang="en-US" altLang="ko-KR" dirty="0" err="1"/>
              <a:t>j++</a:t>
            </a:r>
            <a:r>
              <a:rPr lang="en-US" altLang="ko-KR" dirty="0"/>
              <a:t>)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a:t>
            </a:r>
          </a:p>
          <a:p>
            <a:r>
              <a:rPr lang="en-US" altLang="ko-KR" dirty="0"/>
              <a:t>      Output[</a:t>
            </a:r>
            <a:r>
              <a:rPr lang="en-US" altLang="ko-KR" dirty="0" err="1"/>
              <a:t>i</a:t>
            </a:r>
            <a:r>
              <a:rPr lang="en-US" altLang="ko-KR" dirty="0"/>
              <a:t>] += Input[j]*W[</a:t>
            </a:r>
            <a:r>
              <a:rPr lang="en-US" altLang="ko-KR" dirty="0" err="1"/>
              <a:t>i,j</a:t>
            </a:r>
            <a:r>
              <a:rPr lang="en-US" altLang="ko-KR" dirty="0"/>
              <a:t>];</a:t>
            </a:r>
          </a:p>
          <a:p>
            <a:r>
              <a:rPr lang="en-US" altLang="ko-KR" dirty="0"/>
              <a:t>}</a:t>
            </a:r>
            <a:endParaRPr lang="ko-KR" altLang="en-US" dirty="0"/>
          </a:p>
        </p:txBody>
      </p:sp>
      <p:sp>
        <p:nvSpPr>
          <p:cNvPr id="59" name="TextBox 58"/>
          <p:cNvSpPr txBox="1"/>
          <p:nvPr/>
        </p:nvSpPr>
        <p:spPr>
          <a:xfrm>
            <a:off x="698156" y="3864354"/>
            <a:ext cx="3801041" cy="461665"/>
          </a:xfrm>
          <a:prstGeom prst="rect">
            <a:avLst/>
          </a:prstGeom>
          <a:noFill/>
        </p:spPr>
        <p:txBody>
          <a:bodyPr wrap="none" rtlCol="0">
            <a:spAutoFit/>
          </a:bodyPr>
          <a:lstStyle/>
          <a:p>
            <a:r>
              <a:rPr lang="en-US" altLang="ko-KR" sz="2400" dirty="0">
                <a:latin typeface="Calibri" panose="020F0502020204030204" pitchFamily="34" charset="0"/>
              </a:rPr>
              <a:t>Output[</a:t>
            </a:r>
            <a:r>
              <a:rPr lang="en-US" altLang="ko-KR" sz="2400" dirty="0" err="1">
                <a:latin typeface="Calibri" panose="020F0502020204030204" pitchFamily="34" charset="0"/>
              </a:rPr>
              <a:t>i</a:t>
            </a:r>
            <a:r>
              <a:rPr lang="en-US" altLang="ko-KR" sz="2400" dirty="0">
                <a:latin typeface="Calibri" panose="020F0502020204030204" pitchFamily="34" charset="0"/>
              </a:rPr>
              <a:t>] = </a:t>
            </a:r>
            <a:r>
              <a:rPr lang="en-US" altLang="ko-KR" sz="2400" dirty="0" err="1">
                <a:latin typeface="Symbol" panose="05050102010706020507" pitchFamily="18" charset="2"/>
              </a:rPr>
              <a:t>S</a:t>
            </a:r>
            <a:r>
              <a:rPr lang="en-US" altLang="ko-KR" sz="2400" baseline="-25000" dirty="0" err="1">
                <a:latin typeface="Calibri" panose="020F0502020204030204" pitchFamily="34" charset="0"/>
              </a:rPr>
              <a:t>j</a:t>
            </a:r>
            <a:r>
              <a:rPr lang="en-US" altLang="ko-KR" sz="2400" dirty="0">
                <a:latin typeface="Calibri" panose="020F0502020204030204" pitchFamily="34" charset="0"/>
              </a:rPr>
              <a:t> Input[j]*W[</a:t>
            </a:r>
            <a:r>
              <a:rPr lang="en-US" altLang="ko-KR" sz="2400" dirty="0" err="1">
                <a:latin typeface="Calibri" panose="020F0502020204030204" pitchFamily="34" charset="0"/>
              </a:rPr>
              <a:t>i,j</a:t>
            </a:r>
            <a:r>
              <a:rPr lang="en-US" altLang="ko-KR" sz="2400" dirty="0">
                <a:latin typeface="Calibri" panose="020F0502020204030204" pitchFamily="34" charset="0"/>
              </a:rPr>
              <a:t>]</a:t>
            </a:r>
            <a:endParaRPr lang="ko-KR" altLang="en-US" sz="2400" dirty="0">
              <a:latin typeface="Calibri" panose="020F0502020204030204" pitchFamily="34" charset="0"/>
            </a:endParaRPr>
          </a:p>
        </p:txBody>
      </p:sp>
      <p:sp>
        <p:nvSpPr>
          <p:cNvPr id="60" name="TextBox 59"/>
          <p:cNvSpPr txBox="1"/>
          <p:nvPr/>
        </p:nvSpPr>
        <p:spPr>
          <a:xfrm>
            <a:off x="5302304" y="4761229"/>
            <a:ext cx="6658298" cy="1754326"/>
          </a:xfrm>
          <a:prstGeom prst="rect">
            <a:avLst/>
          </a:prstGeom>
          <a:noFill/>
        </p:spPr>
        <p:txBody>
          <a:bodyPr wrap="none" rtlCol="0">
            <a:spAutoFit/>
          </a:bodyPr>
          <a:lstStyle/>
          <a:p>
            <a:r>
              <a:rPr lang="en-US" altLang="ko-KR" dirty="0"/>
              <a:t>for(j=0; j&lt;M; j+=2) {</a:t>
            </a:r>
          </a:p>
          <a:p>
            <a:r>
              <a:rPr lang="en-US" altLang="ko-KR" dirty="0"/>
              <a:t>   for(</a:t>
            </a:r>
            <a:r>
              <a:rPr lang="en-US" altLang="ko-KR" dirty="0" err="1"/>
              <a:t>i</a:t>
            </a:r>
            <a:r>
              <a:rPr lang="en-US" altLang="ko-KR" dirty="0"/>
              <a:t>=0; </a:t>
            </a:r>
            <a:r>
              <a:rPr lang="en-US" altLang="ko-KR" dirty="0" err="1"/>
              <a:t>i</a:t>
            </a:r>
            <a:r>
              <a:rPr lang="en-US" altLang="ko-KR" dirty="0"/>
              <a:t>&lt;N; </a:t>
            </a:r>
            <a:r>
              <a:rPr lang="en-US" altLang="ko-KR" dirty="0" err="1"/>
              <a:t>i</a:t>
            </a:r>
            <a:r>
              <a:rPr lang="en-US" altLang="ko-KR" dirty="0"/>
              <a:t>+=2) {</a:t>
            </a:r>
          </a:p>
          <a:p>
            <a:r>
              <a:rPr lang="en-US" altLang="ko-KR" dirty="0"/>
              <a:t>      Output[</a:t>
            </a:r>
            <a:r>
              <a:rPr lang="en-US" altLang="ko-KR" dirty="0" err="1"/>
              <a:t>i</a:t>
            </a:r>
            <a:r>
              <a:rPr lang="en-US" altLang="ko-KR" dirty="0"/>
              <a:t>] += Input[j]*W[</a:t>
            </a:r>
            <a:r>
              <a:rPr lang="en-US" altLang="ko-KR" dirty="0" err="1"/>
              <a:t>i,j</a:t>
            </a:r>
            <a:r>
              <a:rPr lang="en-US" altLang="ko-KR" dirty="0"/>
              <a:t>] + Input[j+1]*W[i,j+1];</a:t>
            </a:r>
          </a:p>
          <a:p>
            <a:r>
              <a:rPr lang="en-US" altLang="ko-KR" dirty="0"/>
              <a:t>      Output[i+1] += Input[j]*W[i+1,j] + Input[j+1]*W[i+1,j+1];</a:t>
            </a:r>
          </a:p>
          <a:p>
            <a:r>
              <a:rPr lang="en-US" altLang="ko-KR" dirty="0"/>
              <a:t>   }</a:t>
            </a:r>
          </a:p>
          <a:p>
            <a:r>
              <a:rPr lang="en-US" altLang="ko-KR" dirty="0"/>
              <a:t>}</a:t>
            </a:r>
            <a:endParaRPr lang="ko-KR" altLang="en-US" dirty="0"/>
          </a:p>
        </p:txBody>
      </p:sp>
      <p:sp>
        <p:nvSpPr>
          <p:cNvPr id="61" name="TextBox 60"/>
          <p:cNvSpPr txBox="1"/>
          <p:nvPr/>
        </p:nvSpPr>
        <p:spPr>
          <a:xfrm>
            <a:off x="8519846" y="4917983"/>
            <a:ext cx="857927" cy="461665"/>
          </a:xfrm>
          <a:prstGeom prst="rect">
            <a:avLst/>
          </a:prstGeom>
          <a:noFill/>
        </p:spPr>
        <p:txBody>
          <a:bodyPr wrap="none" rtlCol="0">
            <a:spAutoFit/>
          </a:bodyPr>
          <a:lstStyle/>
          <a:p>
            <a:r>
              <a:rPr lang="en-US" altLang="ko-KR" sz="2400" dirty="0" err="1">
                <a:solidFill>
                  <a:srgbClr val="FF0000"/>
                </a:solidFill>
                <a:latin typeface="Calibri" panose="020F0502020204030204" pitchFamily="34" charset="0"/>
              </a:rPr>
              <a:t>i</a:t>
            </a:r>
            <a:r>
              <a:rPr lang="en-US" altLang="ko-KR" sz="2400" dirty="0">
                <a:solidFill>
                  <a:srgbClr val="FF0000"/>
                </a:solidFill>
                <a:latin typeface="Calibri" panose="020F0502020204030204" pitchFamily="34" charset="0"/>
              </a:rPr>
              <a:t>=N-2</a:t>
            </a:r>
            <a:endParaRPr lang="ko-KR" altLang="en-US" sz="2400" dirty="0">
              <a:solidFill>
                <a:srgbClr val="FF0000"/>
              </a:solidFill>
              <a:latin typeface="Calibri" panose="020F0502020204030204" pitchFamily="34" charset="0"/>
            </a:endParaRPr>
          </a:p>
        </p:txBody>
      </p:sp>
      <p:sp>
        <p:nvSpPr>
          <p:cNvPr id="62" name="TextBox 61"/>
          <p:cNvSpPr txBox="1"/>
          <p:nvPr/>
        </p:nvSpPr>
        <p:spPr>
          <a:xfrm>
            <a:off x="6136354" y="4367890"/>
            <a:ext cx="567784" cy="461665"/>
          </a:xfrm>
          <a:prstGeom prst="rect">
            <a:avLst/>
          </a:prstGeom>
          <a:noFill/>
        </p:spPr>
        <p:txBody>
          <a:bodyPr wrap="none" rtlCol="0">
            <a:spAutoFit/>
          </a:bodyPr>
          <a:lstStyle/>
          <a:p>
            <a:r>
              <a:rPr lang="en-US" altLang="ko-KR" sz="2400" dirty="0">
                <a:solidFill>
                  <a:srgbClr val="0070C0"/>
                </a:solidFill>
                <a:latin typeface="Calibri" panose="020F0502020204030204" pitchFamily="34" charset="0"/>
              </a:rPr>
              <a:t>j=2</a:t>
            </a:r>
            <a:endParaRPr lang="ko-KR" altLang="en-US" sz="2400" dirty="0">
              <a:solidFill>
                <a:srgbClr val="0070C0"/>
              </a:solidFill>
              <a:latin typeface="Calibri" panose="020F0502020204030204" pitchFamily="34" charset="0"/>
            </a:endParaRPr>
          </a:p>
        </p:txBody>
      </p:sp>
      <p:sp>
        <p:nvSpPr>
          <p:cNvPr id="63" name="TextBox 62"/>
          <p:cNvSpPr txBox="1"/>
          <p:nvPr/>
        </p:nvSpPr>
        <p:spPr>
          <a:xfrm>
            <a:off x="7442524" y="4059073"/>
            <a:ext cx="4531882" cy="369332"/>
          </a:xfrm>
          <a:prstGeom prst="rect">
            <a:avLst/>
          </a:prstGeom>
          <a:noFill/>
        </p:spPr>
        <p:txBody>
          <a:bodyPr wrap="none" rtlCol="0">
            <a:spAutoFit/>
          </a:bodyPr>
          <a:lstStyle/>
          <a:p>
            <a:r>
              <a:rPr lang="en-US" altLang="ko-KR" b="1" dirty="0">
                <a:solidFill>
                  <a:srgbClr val="0070C0"/>
                </a:solidFill>
              </a:rPr>
              <a:t>Note: Input[2] and Input[3] are reused!</a:t>
            </a:r>
            <a:endParaRPr lang="ko-KR" altLang="en-US" b="1" dirty="0">
              <a:solidFill>
                <a:srgbClr val="0070C0"/>
              </a:solidFill>
            </a:endParaRPr>
          </a:p>
        </p:txBody>
      </p:sp>
    </p:spTree>
    <p:extLst>
      <p:ext uri="{BB962C8B-B14F-4D97-AF65-F5344CB8AC3E}">
        <p14:creationId xmlns:p14="http://schemas.microsoft.com/office/powerpoint/2010/main" val="494483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Software/Hardware Partitioning</a:t>
            </a:r>
            <a:endParaRPr lang="ko-KR" altLang="en-US" dirty="0"/>
          </a:p>
        </p:txBody>
      </p:sp>
      <p:sp>
        <p:nvSpPr>
          <p:cNvPr id="3" name="내용 개체 틀 2"/>
          <p:cNvSpPr>
            <a:spLocks noGrp="1"/>
          </p:cNvSpPr>
          <p:nvPr>
            <p:ph idx="1"/>
          </p:nvPr>
        </p:nvSpPr>
        <p:spPr>
          <a:xfrm>
            <a:off x="838199" y="1825625"/>
            <a:ext cx="10938387" cy="4351338"/>
          </a:xfrm>
        </p:spPr>
        <p:txBody>
          <a:bodyPr/>
          <a:lstStyle/>
          <a:p>
            <a:pPr marL="228600" lvl="1">
              <a:spcBef>
                <a:spcPts val="1000"/>
              </a:spcBef>
            </a:pPr>
            <a:r>
              <a:rPr lang="en-US" altLang="ko-KR" dirty="0"/>
              <a:t>MLP is our application</a:t>
            </a:r>
          </a:p>
          <a:p>
            <a:pPr marL="685800" lvl="2">
              <a:spcBef>
                <a:spcPts val="1000"/>
              </a:spcBef>
            </a:pPr>
            <a:r>
              <a:rPr lang="en-US" altLang="ko-KR" dirty="0"/>
              <a:t>Each layer is matrix-vector multiplication, e.g., 256x1024 matrix * 1024-d vector </a:t>
            </a:r>
            <a:r>
              <a:rPr lang="en-US" altLang="ko-KR" dirty="0">
                <a:sym typeface="Wingdings" panose="05000000000000000000" pitchFamily="2" charset="2"/>
              </a:rPr>
              <a:t> 256-d vector</a:t>
            </a:r>
          </a:p>
          <a:p>
            <a:pPr marL="228600" lvl="1">
              <a:spcBef>
                <a:spcPts val="1000"/>
              </a:spcBef>
            </a:pPr>
            <a:r>
              <a:rPr lang="en-US" altLang="ko-KR" dirty="0"/>
              <a:t>ARM CPU runs the main function which calls your MV IP on PL</a:t>
            </a:r>
          </a:p>
          <a:p>
            <a:pPr marL="685800" lvl="2">
              <a:spcBef>
                <a:spcPts val="1000"/>
              </a:spcBef>
            </a:pPr>
            <a:r>
              <a:rPr lang="en-US" altLang="ko-KR" dirty="0"/>
              <a:t>MV for 64x64 weight matrix * 64-entry input vector multiplication</a:t>
            </a:r>
          </a:p>
          <a:p>
            <a:pPr marL="228600" lvl="1">
              <a:spcBef>
                <a:spcPts val="1000"/>
              </a:spcBef>
            </a:pPr>
            <a:r>
              <a:rPr lang="en-US" altLang="ko-KR" dirty="0"/>
              <a:t>BRAM is used for data transfer between SW and HW</a:t>
            </a:r>
            <a:endParaRPr lang="ko-KR" altLang="en-US" dirty="0"/>
          </a:p>
        </p:txBody>
      </p:sp>
      <p:grpSp>
        <p:nvGrpSpPr>
          <p:cNvPr id="10" name="그룹 9"/>
          <p:cNvGrpSpPr/>
          <p:nvPr/>
        </p:nvGrpSpPr>
        <p:grpSpPr>
          <a:xfrm>
            <a:off x="7806137" y="3552201"/>
            <a:ext cx="3766650" cy="3168993"/>
            <a:chOff x="5084561" y="2026319"/>
            <a:chExt cx="5573157" cy="4392189"/>
          </a:xfrm>
        </p:grpSpPr>
        <p:sp>
          <p:nvSpPr>
            <p:cNvPr id="11" name="직사각형 10"/>
            <p:cNvSpPr/>
            <p:nvPr/>
          </p:nvSpPr>
          <p:spPr>
            <a:xfrm>
              <a:off x="5084561" y="2026319"/>
              <a:ext cx="5573157" cy="4392189"/>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base">
                <a:spcBef>
                  <a:spcPct val="0"/>
                </a:spcBef>
                <a:spcAft>
                  <a:spcPct val="0"/>
                </a:spcAft>
              </a:pPr>
              <a:r>
                <a:rPr kumimoji="1" lang="en-US" altLang="ko-KR" sz="1200" b="1" dirty="0">
                  <a:solidFill>
                    <a:prstClr val="black"/>
                  </a:solidFill>
                  <a:latin typeface="+mj-lt"/>
                </a:rPr>
                <a:t>Xilinx </a:t>
              </a:r>
              <a:r>
                <a:rPr kumimoji="1" lang="en-US" altLang="ko-KR" sz="1200" b="1" dirty="0" err="1">
                  <a:solidFill>
                    <a:prstClr val="black"/>
                  </a:solidFill>
                  <a:latin typeface="+mj-lt"/>
                </a:rPr>
                <a:t>Zynq</a:t>
              </a:r>
              <a:r>
                <a:rPr kumimoji="1" lang="en-US" altLang="ko-KR" sz="1200" b="1" dirty="0">
                  <a:solidFill>
                    <a:prstClr val="black"/>
                  </a:solidFill>
                  <a:latin typeface="+mj-lt"/>
                </a:rPr>
                <a:t> (XC7Z020)</a:t>
              </a:r>
            </a:p>
          </p:txBody>
        </p:sp>
        <p:sp>
          <p:nvSpPr>
            <p:cNvPr id="12" name="직사각형 11"/>
            <p:cNvSpPr/>
            <p:nvPr/>
          </p:nvSpPr>
          <p:spPr>
            <a:xfrm>
              <a:off x="5318963" y="2670822"/>
              <a:ext cx="2194548" cy="2376639"/>
            </a:xfrm>
            <a:prstGeom prst="rect">
              <a:avLst/>
            </a:prstGeom>
            <a:ln w="28575"/>
          </p:spPr>
          <p:style>
            <a:lnRef idx="2">
              <a:schemeClr val="dk1"/>
            </a:lnRef>
            <a:fillRef idx="1">
              <a:schemeClr val="lt1"/>
            </a:fillRef>
            <a:effectRef idx="0">
              <a:schemeClr val="dk1"/>
            </a:effectRef>
            <a:fontRef idx="minor">
              <a:schemeClr val="dk1"/>
            </a:fontRef>
          </p:style>
          <p:txBody>
            <a:bodyPr rtlCol="0" anchor="t"/>
            <a:lstStyle/>
            <a:p>
              <a:pPr algn="ctr" fontAlgn="base">
                <a:spcBef>
                  <a:spcPct val="0"/>
                </a:spcBef>
                <a:spcAft>
                  <a:spcPct val="0"/>
                </a:spcAft>
              </a:pPr>
              <a:r>
                <a:rPr kumimoji="1" lang="en-US" altLang="ko-KR" sz="1200" b="1" dirty="0">
                  <a:solidFill>
                    <a:schemeClr val="tx1"/>
                  </a:solidFill>
                  <a:latin typeface="+mj-lt"/>
                </a:rPr>
                <a:t>P</a:t>
              </a:r>
              <a:r>
                <a:rPr kumimoji="1" lang="en-US" altLang="ko-KR" sz="1100" b="1" dirty="0">
                  <a:solidFill>
                    <a:schemeClr val="tx1"/>
                  </a:solidFill>
                  <a:latin typeface="+mj-lt"/>
                </a:rPr>
                <a:t>rocessing</a:t>
              </a:r>
              <a:r>
                <a:rPr kumimoji="1" lang="en-US" altLang="ko-KR" sz="1200" b="1" dirty="0">
                  <a:solidFill>
                    <a:schemeClr val="tx1"/>
                  </a:solidFill>
                  <a:latin typeface="+mj-lt"/>
                </a:rPr>
                <a:t> S</a:t>
              </a:r>
              <a:r>
                <a:rPr kumimoji="1" lang="en-US" altLang="ko-KR" sz="1100" b="1" dirty="0">
                  <a:solidFill>
                    <a:schemeClr val="tx1"/>
                  </a:solidFill>
                  <a:latin typeface="+mj-lt"/>
                </a:rPr>
                <a:t>ystem</a:t>
              </a:r>
            </a:p>
            <a:p>
              <a:pPr algn="ctr" fontAlgn="base">
                <a:spcBef>
                  <a:spcPct val="0"/>
                </a:spcBef>
                <a:spcAft>
                  <a:spcPct val="0"/>
                </a:spcAft>
              </a:pPr>
              <a:r>
                <a:rPr kumimoji="1" lang="en-US" altLang="ko-KR" sz="1200" b="1" dirty="0">
                  <a:solidFill>
                    <a:schemeClr val="tx1"/>
                  </a:solidFill>
                  <a:latin typeface="+mj-lt"/>
                </a:rPr>
                <a:t>(PS, ARM Co-A9)</a:t>
              </a:r>
              <a:endParaRPr kumimoji="1" lang="ko-KR" altLang="en-US" sz="1200" b="1" dirty="0">
                <a:solidFill>
                  <a:schemeClr val="tx1"/>
                </a:solidFill>
                <a:latin typeface="+mj-lt"/>
              </a:endParaRPr>
            </a:p>
          </p:txBody>
        </p:sp>
        <p:sp>
          <p:nvSpPr>
            <p:cNvPr id="14" name="L 도형 13"/>
            <p:cNvSpPr/>
            <p:nvPr/>
          </p:nvSpPr>
          <p:spPr>
            <a:xfrm rot="16200000">
              <a:off x="6129044" y="1860741"/>
              <a:ext cx="3490737" cy="5110889"/>
            </a:xfrm>
            <a:prstGeom prst="corner">
              <a:avLst>
                <a:gd name="adj1" fmla="val 74937"/>
                <a:gd name="adj2" fmla="val 23892"/>
              </a:avLst>
            </a:prstGeom>
            <a:ln w="12700">
              <a:solidFill>
                <a:schemeClr val="accent3">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100" dirty="0">
                <a:latin typeface="+mj-lt"/>
                <a:ea typeface="맑은 고딕" pitchFamily="50" charset="-127"/>
              </a:endParaRPr>
            </a:p>
          </p:txBody>
        </p:sp>
        <p:cxnSp>
          <p:nvCxnSpPr>
            <p:cNvPr id="15" name="직선 연결선 14"/>
            <p:cNvCxnSpPr>
              <a:endCxn id="28" idx="2"/>
            </p:cNvCxnSpPr>
            <p:nvPr/>
          </p:nvCxnSpPr>
          <p:spPr>
            <a:xfrm flipV="1">
              <a:off x="6416235" y="4934948"/>
              <a:ext cx="0" cy="802074"/>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16" name="직사각형 15"/>
            <p:cNvSpPr/>
            <p:nvPr/>
          </p:nvSpPr>
          <p:spPr>
            <a:xfrm>
              <a:off x="8067217" y="5047461"/>
              <a:ext cx="2037653" cy="940260"/>
            </a:xfrm>
            <a:prstGeom prst="rect">
              <a:avLst/>
            </a:prstGeom>
            <a:solidFill>
              <a:schemeClr val="accent2">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BRAM</a:t>
              </a:r>
            </a:p>
          </p:txBody>
        </p:sp>
        <p:cxnSp>
          <p:nvCxnSpPr>
            <p:cNvPr id="17" name="직선 연결선 16"/>
            <p:cNvCxnSpPr/>
            <p:nvPr/>
          </p:nvCxnSpPr>
          <p:spPr>
            <a:xfrm flipH="1">
              <a:off x="6400018" y="5735833"/>
              <a:ext cx="1669507" cy="1189"/>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18" name="직사각형 17"/>
            <p:cNvSpPr/>
            <p:nvPr/>
          </p:nvSpPr>
          <p:spPr>
            <a:xfrm>
              <a:off x="7884977" y="2670817"/>
              <a:ext cx="2369916" cy="639862"/>
            </a:xfrm>
            <a:prstGeom prst="rect">
              <a:avLst/>
            </a:prstGeom>
          </p:spPr>
          <p:txBody>
            <a:bodyPr wrap="none">
              <a:spAutoFit/>
            </a:bodyPr>
            <a:lstStyle/>
            <a:p>
              <a:pPr algn="ctr" fontAlgn="base">
                <a:spcBef>
                  <a:spcPct val="0"/>
                </a:spcBef>
                <a:spcAft>
                  <a:spcPct val="0"/>
                </a:spcAft>
              </a:pPr>
              <a:r>
                <a:rPr kumimoji="1" lang="en-US" altLang="ko-KR" sz="1200" b="1" dirty="0">
                  <a:solidFill>
                    <a:schemeClr val="accent3">
                      <a:lumMod val="50000"/>
                    </a:schemeClr>
                  </a:solidFill>
                  <a:latin typeface="+mj-lt"/>
                </a:rPr>
                <a:t>P</a:t>
              </a:r>
              <a:r>
                <a:rPr kumimoji="1" lang="en-US" altLang="ko-KR" sz="1100" b="1" dirty="0">
                  <a:solidFill>
                    <a:schemeClr val="accent3">
                      <a:lumMod val="50000"/>
                    </a:schemeClr>
                  </a:solidFill>
                  <a:latin typeface="+mj-lt"/>
                </a:rPr>
                <a:t>rogrammable</a:t>
              </a:r>
              <a:r>
                <a:rPr kumimoji="1" lang="en-US" altLang="ko-KR" sz="1200" b="1" dirty="0">
                  <a:solidFill>
                    <a:schemeClr val="accent3">
                      <a:lumMod val="50000"/>
                    </a:schemeClr>
                  </a:solidFill>
                  <a:latin typeface="+mj-lt"/>
                </a:rPr>
                <a:t> L</a:t>
              </a:r>
              <a:r>
                <a:rPr kumimoji="1" lang="en-US" altLang="ko-KR" sz="1100" b="1" dirty="0">
                  <a:solidFill>
                    <a:schemeClr val="accent3">
                      <a:lumMod val="50000"/>
                    </a:schemeClr>
                  </a:solidFill>
                  <a:latin typeface="+mj-lt"/>
                </a:rPr>
                <a:t>ogic</a:t>
              </a:r>
            </a:p>
            <a:p>
              <a:pPr algn="ctr" fontAlgn="base">
                <a:spcBef>
                  <a:spcPct val="0"/>
                </a:spcBef>
                <a:spcAft>
                  <a:spcPct val="0"/>
                </a:spcAft>
              </a:pPr>
              <a:r>
                <a:rPr kumimoji="1" lang="en-US" altLang="ko-KR" sz="1200" b="1" dirty="0">
                  <a:solidFill>
                    <a:schemeClr val="accent3">
                      <a:lumMod val="50000"/>
                    </a:schemeClr>
                  </a:solidFill>
                  <a:latin typeface="+mj-lt"/>
                </a:rPr>
                <a:t>(PL, Xilinx Artix-7)</a:t>
              </a:r>
            </a:p>
          </p:txBody>
        </p:sp>
        <p:sp>
          <p:nvSpPr>
            <p:cNvPr id="22" name="직사각형 21"/>
            <p:cNvSpPr/>
            <p:nvPr/>
          </p:nvSpPr>
          <p:spPr>
            <a:xfrm>
              <a:off x="5426199" y="3896666"/>
              <a:ext cx="1367231" cy="65512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Memory interface</a:t>
              </a:r>
            </a:p>
          </p:txBody>
        </p:sp>
        <p:sp>
          <p:nvSpPr>
            <p:cNvPr id="28" name="직사각형 27"/>
            <p:cNvSpPr/>
            <p:nvPr/>
          </p:nvSpPr>
          <p:spPr>
            <a:xfrm>
              <a:off x="5408584" y="4633716"/>
              <a:ext cx="2015305" cy="30123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AXI master</a:t>
              </a:r>
            </a:p>
          </p:txBody>
        </p:sp>
        <p:sp>
          <p:nvSpPr>
            <p:cNvPr id="29" name="직사각형 28"/>
            <p:cNvSpPr/>
            <p:nvPr/>
          </p:nvSpPr>
          <p:spPr>
            <a:xfrm>
              <a:off x="5426199" y="3344171"/>
              <a:ext cx="1367231" cy="502106"/>
            </a:xfrm>
            <a:prstGeom prst="rect">
              <a:avLst/>
            </a:prstGeom>
            <a:solidFill>
              <a:schemeClr val="tx1">
                <a:lumMod val="75000"/>
                <a:lumOff val="25000"/>
              </a:schemeClr>
            </a:solidFill>
            <a:ln/>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bg1"/>
                  </a:solidFill>
                  <a:latin typeface="+mj-lt"/>
                </a:rPr>
                <a:t>Core #1</a:t>
              </a:r>
            </a:p>
          </p:txBody>
        </p:sp>
        <p:sp>
          <p:nvSpPr>
            <p:cNvPr id="30" name="직사각형 29"/>
            <p:cNvSpPr/>
            <p:nvPr/>
          </p:nvSpPr>
          <p:spPr>
            <a:xfrm rot="16200000">
              <a:off x="6541181" y="3668426"/>
              <a:ext cx="1207618" cy="559102"/>
            </a:xfrm>
            <a:prstGeom prst="rect">
              <a:avLst/>
            </a:prstGeom>
            <a:solidFill>
              <a:schemeClr val="tx1">
                <a:lumMod val="75000"/>
                <a:lumOff val="2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bg1"/>
                  </a:solidFill>
                  <a:latin typeface="+mj-lt"/>
                </a:rPr>
                <a:t>Core #2</a:t>
              </a:r>
            </a:p>
          </p:txBody>
        </p:sp>
        <p:sp>
          <p:nvSpPr>
            <p:cNvPr id="31" name="직사각형 30"/>
            <p:cNvSpPr/>
            <p:nvPr/>
          </p:nvSpPr>
          <p:spPr>
            <a:xfrm>
              <a:off x="8067217" y="3491514"/>
              <a:ext cx="2037653" cy="1155400"/>
            </a:xfrm>
            <a:prstGeom prst="rect">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Matrix-Vector Multiplication </a:t>
              </a:r>
              <a:br>
                <a:rPr kumimoji="1" lang="en-US" altLang="ko-KR" sz="1200" dirty="0">
                  <a:solidFill>
                    <a:schemeClr val="tx1"/>
                  </a:solidFill>
                  <a:latin typeface="+mj-lt"/>
                </a:rPr>
              </a:br>
              <a:r>
                <a:rPr kumimoji="1" lang="en-US" altLang="ko-KR" sz="1200" dirty="0">
                  <a:solidFill>
                    <a:schemeClr val="tx1"/>
                  </a:solidFill>
                  <a:latin typeface="+mj-lt"/>
                </a:rPr>
                <a:t>Custom IP</a:t>
              </a:r>
            </a:p>
          </p:txBody>
        </p:sp>
        <p:cxnSp>
          <p:nvCxnSpPr>
            <p:cNvPr id="32" name="직선 연결선 31"/>
            <p:cNvCxnSpPr>
              <a:stCxn id="16" idx="0"/>
              <a:endCxn id="31" idx="2"/>
            </p:cNvCxnSpPr>
            <p:nvPr/>
          </p:nvCxnSpPr>
          <p:spPr>
            <a:xfrm flipV="1">
              <a:off x="9086044" y="4646916"/>
              <a:ext cx="0" cy="400545"/>
            </a:xfrm>
            <a:prstGeom prst="line">
              <a:avLst/>
            </a:prstGeom>
            <a:ln w="28575">
              <a:solidFill>
                <a:schemeClr val="tx1"/>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33" name="직선 연결선 32"/>
            <p:cNvCxnSpPr/>
            <p:nvPr/>
          </p:nvCxnSpPr>
          <p:spPr>
            <a:xfrm flipH="1">
              <a:off x="7415536" y="4797951"/>
              <a:ext cx="300749"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4" name="직선 연결선 33"/>
            <p:cNvCxnSpPr/>
            <p:nvPr/>
          </p:nvCxnSpPr>
          <p:spPr>
            <a:xfrm flipV="1">
              <a:off x="7725093" y="4069216"/>
              <a:ext cx="0" cy="728736"/>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5" name="직선 연결선 34"/>
            <p:cNvCxnSpPr/>
            <p:nvPr/>
          </p:nvCxnSpPr>
          <p:spPr>
            <a:xfrm flipH="1">
              <a:off x="7725093" y="4069215"/>
              <a:ext cx="342123"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5" name="슬라이드 번호 개체 틀 4"/>
          <p:cNvSpPr>
            <a:spLocks noGrp="1"/>
          </p:cNvSpPr>
          <p:nvPr>
            <p:ph type="sldNum" sz="quarter" idx="12"/>
          </p:nvPr>
        </p:nvSpPr>
        <p:spPr>
          <a:xfrm>
            <a:off x="9287552" y="6361968"/>
            <a:ext cx="2743200" cy="365125"/>
          </a:xfrm>
        </p:spPr>
        <p:txBody>
          <a:bodyPr/>
          <a:lstStyle/>
          <a:p>
            <a:fld id="{7E143334-4AB7-49CA-B52F-E6E20F79A69B}" type="slidenum">
              <a:rPr lang="ko-KR" altLang="en-US" smtClean="0"/>
              <a:pPr/>
              <a:t>62</a:t>
            </a:fld>
            <a:endParaRPr lang="ko-KR" altLang="en-US" dirty="0"/>
          </a:p>
        </p:txBody>
      </p:sp>
      <p:sp>
        <p:nvSpPr>
          <p:cNvPr id="51" name="모서리가 둥근 직사각형 50"/>
          <p:cNvSpPr/>
          <p:nvPr/>
        </p:nvSpPr>
        <p:spPr>
          <a:xfrm>
            <a:off x="9749181" y="4536016"/>
            <a:ext cx="1551353" cy="969715"/>
          </a:xfrm>
          <a:prstGeom prst="round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964559" y="4017210"/>
            <a:ext cx="1483198" cy="1714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262033" y="4387963"/>
            <a:ext cx="7223592" cy="2308324"/>
          </a:xfrm>
          <a:prstGeom prst="rect">
            <a:avLst/>
          </a:prstGeom>
          <a:noFill/>
          <a:ln w="38100">
            <a:solidFill>
              <a:srgbClr val="FF0000"/>
            </a:solidFill>
          </a:ln>
        </p:spPr>
        <p:txBody>
          <a:bodyPr wrap="square" rtlCol="0">
            <a:spAutoFit/>
          </a:bodyPr>
          <a:lstStyle/>
          <a:p>
            <a:r>
              <a:rPr lang="en-US" altLang="ko-KR" dirty="0"/>
              <a:t>for(j=0; j&lt;1024; j+=8) {</a:t>
            </a:r>
          </a:p>
          <a:p>
            <a:r>
              <a:rPr lang="en-US" altLang="ko-KR" dirty="0"/>
              <a:t>   for(</a:t>
            </a:r>
            <a:r>
              <a:rPr lang="en-US" altLang="ko-KR" dirty="0" err="1"/>
              <a:t>i</a:t>
            </a:r>
            <a:r>
              <a:rPr lang="en-US" altLang="ko-KR" dirty="0"/>
              <a:t>=0; </a:t>
            </a:r>
            <a:r>
              <a:rPr lang="en-US" altLang="ko-KR" dirty="0" err="1"/>
              <a:t>i</a:t>
            </a:r>
            <a:r>
              <a:rPr lang="en-US" altLang="ko-KR" dirty="0"/>
              <a:t>&lt;256; </a:t>
            </a:r>
            <a:r>
              <a:rPr lang="en-US" altLang="ko-KR" dirty="0" err="1"/>
              <a:t>i</a:t>
            </a:r>
            <a:r>
              <a:rPr lang="en-US" altLang="ko-KR" dirty="0"/>
              <a:t>+=8) {</a:t>
            </a:r>
          </a:p>
          <a:p>
            <a:r>
              <a:rPr lang="en-US" altLang="ko-KR" dirty="0"/>
              <a:t>      Output[</a:t>
            </a:r>
            <a:r>
              <a:rPr lang="en-US" altLang="ko-KR" dirty="0" err="1"/>
              <a:t>i</a:t>
            </a:r>
            <a:r>
              <a:rPr lang="en-US" altLang="ko-KR" dirty="0"/>
              <a:t>] += Input[j]*W[</a:t>
            </a:r>
            <a:r>
              <a:rPr lang="en-US" altLang="ko-KR" dirty="0" err="1"/>
              <a:t>i,j</a:t>
            </a:r>
            <a:r>
              <a:rPr lang="en-US" altLang="ko-KR" dirty="0"/>
              <a:t>] + Input[j+1]*W[i,j+1] + …</a:t>
            </a:r>
          </a:p>
          <a:p>
            <a:r>
              <a:rPr lang="en-US" altLang="ko-KR" dirty="0"/>
              <a:t>      Output[i+1] += Input[j]*W[i+1,j] + Input[j+1]*W[i+1,j+1] + …</a:t>
            </a:r>
          </a:p>
          <a:p>
            <a:r>
              <a:rPr lang="en-US" altLang="ko-KR" dirty="0"/>
              <a:t>      …</a:t>
            </a:r>
          </a:p>
          <a:p>
            <a:r>
              <a:rPr lang="en-US" altLang="ko-KR" dirty="0"/>
              <a:t>      Output[i+7] += Input[j]*W[i+7,j] + Input[j+1]*W[i+7,j+1] + …</a:t>
            </a:r>
          </a:p>
          <a:p>
            <a:r>
              <a:rPr lang="en-US" altLang="ko-KR" dirty="0"/>
              <a:t>   }</a:t>
            </a:r>
          </a:p>
          <a:p>
            <a:r>
              <a:rPr lang="en-US" altLang="ko-KR" dirty="0"/>
              <a:t>}</a:t>
            </a:r>
            <a:endParaRPr lang="ko-KR" altLang="en-US" dirty="0"/>
          </a:p>
        </p:txBody>
      </p:sp>
      <p:sp>
        <p:nvSpPr>
          <p:cNvPr id="37" name="모서리가 둥근 직사각형 36"/>
          <p:cNvSpPr/>
          <p:nvPr/>
        </p:nvSpPr>
        <p:spPr>
          <a:xfrm>
            <a:off x="757182" y="4964113"/>
            <a:ext cx="6639818" cy="117153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p:cNvSpPr txBox="1"/>
          <p:nvPr/>
        </p:nvSpPr>
        <p:spPr>
          <a:xfrm>
            <a:off x="1227272" y="3958217"/>
            <a:ext cx="5699637" cy="461665"/>
          </a:xfrm>
          <a:prstGeom prst="rect">
            <a:avLst/>
          </a:prstGeom>
          <a:noFill/>
        </p:spPr>
        <p:txBody>
          <a:bodyPr wrap="none" rtlCol="0">
            <a:spAutoFit/>
          </a:bodyPr>
          <a:lstStyle/>
          <a:p>
            <a:r>
              <a:rPr lang="en-US" altLang="ko-KR" sz="2400" dirty="0">
                <a:solidFill>
                  <a:srgbClr val="FF0000"/>
                </a:solidFill>
                <a:latin typeface="Calibri" panose="020F0502020204030204" pitchFamily="34" charset="0"/>
              </a:rPr>
              <a:t>One layer in MLP (Software running on CPU)</a:t>
            </a:r>
            <a:endParaRPr lang="ko-KR" altLang="en-US" sz="2400" dirty="0">
              <a:solidFill>
                <a:srgbClr val="FF0000"/>
              </a:solidFill>
              <a:latin typeface="Calibri" panose="020F0502020204030204" pitchFamily="34" charset="0"/>
            </a:endParaRPr>
          </a:p>
        </p:txBody>
      </p:sp>
      <p:sp>
        <p:nvSpPr>
          <p:cNvPr id="39" name="TextBox 38"/>
          <p:cNvSpPr txBox="1"/>
          <p:nvPr/>
        </p:nvSpPr>
        <p:spPr>
          <a:xfrm>
            <a:off x="3477932" y="4540772"/>
            <a:ext cx="3498715" cy="461665"/>
          </a:xfrm>
          <a:prstGeom prst="rect">
            <a:avLst/>
          </a:prstGeom>
          <a:noFill/>
        </p:spPr>
        <p:txBody>
          <a:bodyPr wrap="none" rtlCol="0">
            <a:spAutoFit/>
          </a:bodyPr>
          <a:lstStyle/>
          <a:p>
            <a:r>
              <a:rPr lang="en-US" altLang="ko-KR" sz="2400" b="1" dirty="0">
                <a:solidFill>
                  <a:srgbClr val="0070C0"/>
                </a:solidFill>
                <a:latin typeface="Calibri" panose="020F0502020204030204" pitchFamily="34" charset="0"/>
              </a:rPr>
              <a:t>MV function on Hardware</a:t>
            </a:r>
            <a:endParaRPr lang="ko-KR" altLang="en-US" sz="2400" b="1" dirty="0">
              <a:solidFill>
                <a:srgbClr val="0070C0"/>
              </a:solidFill>
              <a:latin typeface="Calibri" panose="020F0502020204030204" pitchFamily="34" charset="0"/>
            </a:endParaRPr>
          </a:p>
        </p:txBody>
      </p:sp>
    </p:spTree>
    <p:extLst>
      <p:ext uri="{BB962C8B-B14F-4D97-AF65-F5344CB8AC3E}">
        <p14:creationId xmlns:p14="http://schemas.microsoft.com/office/powerpoint/2010/main" val="4021302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Block Data and Command in SW-HW Communication</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3"/>
          <a:stretch>
            <a:fillRect/>
          </a:stretch>
        </p:blipFill>
        <p:spPr>
          <a:xfrm>
            <a:off x="127252" y="1954405"/>
            <a:ext cx="11935828" cy="4225154"/>
          </a:xfrm>
          <a:prstGeom prst="rect">
            <a:avLst/>
          </a:prstGeom>
        </p:spPr>
      </p:pic>
      <p:sp>
        <p:nvSpPr>
          <p:cNvPr id="6" name="자유형 5"/>
          <p:cNvSpPr/>
          <p:nvPr/>
        </p:nvSpPr>
        <p:spPr>
          <a:xfrm>
            <a:off x="1869803" y="2375926"/>
            <a:ext cx="8219326" cy="2428689"/>
          </a:xfrm>
          <a:custGeom>
            <a:avLst/>
            <a:gdLst>
              <a:gd name="connsiteX0" fmla="*/ 0 w 8219326"/>
              <a:gd name="connsiteY0" fmla="*/ 2363057 h 2428689"/>
              <a:gd name="connsiteX1" fmla="*/ 914400 w 8219326"/>
              <a:gd name="connsiteY1" fmla="*/ 2383605 h 2428689"/>
              <a:gd name="connsiteX2" fmla="*/ 1027416 w 8219326"/>
              <a:gd name="connsiteY2" fmla="*/ 2393879 h 2428689"/>
              <a:gd name="connsiteX3" fmla="*/ 1099335 w 8219326"/>
              <a:gd name="connsiteY3" fmla="*/ 2404153 h 2428689"/>
              <a:gd name="connsiteX4" fmla="*/ 1407560 w 8219326"/>
              <a:gd name="connsiteY4" fmla="*/ 2414427 h 2428689"/>
              <a:gd name="connsiteX5" fmla="*/ 1890445 w 8219326"/>
              <a:gd name="connsiteY5" fmla="*/ 2414427 h 2428689"/>
              <a:gd name="connsiteX6" fmla="*/ 1952090 w 8219326"/>
              <a:gd name="connsiteY6" fmla="*/ 2393879 h 2428689"/>
              <a:gd name="connsiteX7" fmla="*/ 1982913 w 8219326"/>
              <a:gd name="connsiteY7" fmla="*/ 2383605 h 2428689"/>
              <a:gd name="connsiteX8" fmla="*/ 2054832 w 8219326"/>
              <a:gd name="connsiteY8" fmla="*/ 2321960 h 2428689"/>
              <a:gd name="connsiteX9" fmla="*/ 2085654 w 8219326"/>
              <a:gd name="connsiteY9" fmla="*/ 2291137 h 2428689"/>
              <a:gd name="connsiteX10" fmla="*/ 2095928 w 8219326"/>
              <a:gd name="connsiteY10" fmla="*/ 2260315 h 2428689"/>
              <a:gd name="connsiteX11" fmla="*/ 2106203 w 8219326"/>
              <a:gd name="connsiteY11" fmla="*/ 2188396 h 2428689"/>
              <a:gd name="connsiteX12" fmla="*/ 2116477 w 8219326"/>
              <a:gd name="connsiteY12" fmla="*/ 2137025 h 2428689"/>
              <a:gd name="connsiteX13" fmla="*/ 2126751 w 8219326"/>
              <a:gd name="connsiteY13" fmla="*/ 1849349 h 2428689"/>
              <a:gd name="connsiteX14" fmla="*/ 2137025 w 8219326"/>
              <a:gd name="connsiteY14" fmla="*/ 1746607 h 2428689"/>
              <a:gd name="connsiteX15" fmla="*/ 2116477 w 8219326"/>
              <a:gd name="connsiteY15" fmla="*/ 267128 h 2428689"/>
              <a:gd name="connsiteX16" fmla="*/ 2126751 w 8219326"/>
              <a:gd name="connsiteY16" fmla="*/ 61645 h 2428689"/>
              <a:gd name="connsiteX17" fmla="*/ 2157573 w 8219326"/>
              <a:gd name="connsiteY17" fmla="*/ 10274 h 2428689"/>
              <a:gd name="connsiteX18" fmla="*/ 2188396 w 8219326"/>
              <a:gd name="connsiteY18" fmla="*/ 0 h 2428689"/>
              <a:gd name="connsiteX19" fmla="*/ 2352782 w 8219326"/>
              <a:gd name="connsiteY19" fmla="*/ 10274 h 2428689"/>
              <a:gd name="connsiteX20" fmla="*/ 2373331 w 8219326"/>
              <a:gd name="connsiteY20" fmla="*/ 30823 h 2428689"/>
              <a:gd name="connsiteX21" fmla="*/ 2434976 w 8219326"/>
              <a:gd name="connsiteY21" fmla="*/ 41097 h 2428689"/>
              <a:gd name="connsiteX22" fmla="*/ 2496620 w 8219326"/>
              <a:gd name="connsiteY22" fmla="*/ 61645 h 2428689"/>
              <a:gd name="connsiteX23" fmla="*/ 2527443 w 8219326"/>
              <a:gd name="connsiteY23" fmla="*/ 71919 h 2428689"/>
              <a:gd name="connsiteX24" fmla="*/ 2568540 w 8219326"/>
              <a:gd name="connsiteY24" fmla="*/ 92468 h 2428689"/>
              <a:gd name="connsiteX25" fmla="*/ 2609636 w 8219326"/>
              <a:gd name="connsiteY25" fmla="*/ 102742 h 2428689"/>
              <a:gd name="connsiteX26" fmla="*/ 2640459 w 8219326"/>
              <a:gd name="connsiteY26" fmla="*/ 113016 h 2428689"/>
              <a:gd name="connsiteX27" fmla="*/ 2732926 w 8219326"/>
              <a:gd name="connsiteY27" fmla="*/ 143839 h 2428689"/>
              <a:gd name="connsiteX28" fmla="*/ 2804845 w 8219326"/>
              <a:gd name="connsiteY28" fmla="*/ 174661 h 2428689"/>
              <a:gd name="connsiteX29" fmla="*/ 2866490 w 8219326"/>
              <a:gd name="connsiteY29" fmla="*/ 195209 h 2428689"/>
              <a:gd name="connsiteX30" fmla="*/ 3071973 w 8219326"/>
              <a:gd name="connsiteY30" fmla="*/ 215758 h 2428689"/>
              <a:gd name="connsiteX31" fmla="*/ 3236360 w 8219326"/>
              <a:gd name="connsiteY31" fmla="*/ 246580 h 2428689"/>
              <a:gd name="connsiteX32" fmla="*/ 3349376 w 8219326"/>
              <a:gd name="connsiteY32" fmla="*/ 267128 h 2428689"/>
              <a:gd name="connsiteX33" fmla="*/ 3513762 w 8219326"/>
              <a:gd name="connsiteY33" fmla="*/ 287677 h 2428689"/>
              <a:gd name="connsiteX34" fmla="*/ 3616504 w 8219326"/>
              <a:gd name="connsiteY34" fmla="*/ 308225 h 2428689"/>
              <a:gd name="connsiteX35" fmla="*/ 3647326 w 8219326"/>
              <a:gd name="connsiteY35" fmla="*/ 318499 h 2428689"/>
              <a:gd name="connsiteX36" fmla="*/ 3708971 w 8219326"/>
              <a:gd name="connsiteY36" fmla="*/ 359596 h 2428689"/>
              <a:gd name="connsiteX37" fmla="*/ 3770616 w 8219326"/>
              <a:gd name="connsiteY37" fmla="*/ 400692 h 2428689"/>
              <a:gd name="connsiteX38" fmla="*/ 3801438 w 8219326"/>
              <a:gd name="connsiteY38" fmla="*/ 462337 h 2428689"/>
              <a:gd name="connsiteX39" fmla="*/ 3811713 w 8219326"/>
              <a:gd name="connsiteY39" fmla="*/ 493160 h 2428689"/>
              <a:gd name="connsiteX40" fmla="*/ 3893906 w 8219326"/>
              <a:gd name="connsiteY40" fmla="*/ 565079 h 2428689"/>
              <a:gd name="connsiteX41" fmla="*/ 3955551 w 8219326"/>
              <a:gd name="connsiteY41" fmla="*/ 585627 h 2428689"/>
              <a:gd name="connsiteX42" fmla="*/ 4027470 w 8219326"/>
              <a:gd name="connsiteY42" fmla="*/ 616450 h 2428689"/>
              <a:gd name="connsiteX43" fmla="*/ 4068567 w 8219326"/>
              <a:gd name="connsiteY43" fmla="*/ 636998 h 2428689"/>
              <a:gd name="connsiteX44" fmla="*/ 4171308 w 8219326"/>
              <a:gd name="connsiteY44" fmla="*/ 667821 h 2428689"/>
              <a:gd name="connsiteX45" fmla="*/ 4202131 w 8219326"/>
              <a:gd name="connsiteY45" fmla="*/ 678095 h 2428689"/>
              <a:gd name="connsiteX46" fmla="*/ 4500081 w 8219326"/>
              <a:gd name="connsiteY46" fmla="*/ 667821 h 2428689"/>
              <a:gd name="connsiteX47" fmla="*/ 4685016 w 8219326"/>
              <a:gd name="connsiteY47" fmla="*/ 678095 h 2428689"/>
              <a:gd name="connsiteX48" fmla="*/ 4736387 w 8219326"/>
              <a:gd name="connsiteY48" fmla="*/ 688369 h 2428689"/>
              <a:gd name="connsiteX49" fmla="*/ 5054886 w 8219326"/>
              <a:gd name="connsiteY49" fmla="*/ 698643 h 2428689"/>
              <a:gd name="connsiteX50" fmla="*/ 5126805 w 8219326"/>
              <a:gd name="connsiteY50" fmla="*/ 708917 h 2428689"/>
              <a:gd name="connsiteX51" fmla="*/ 5208998 w 8219326"/>
              <a:gd name="connsiteY51" fmla="*/ 719191 h 2428689"/>
              <a:gd name="connsiteX52" fmla="*/ 5322014 w 8219326"/>
              <a:gd name="connsiteY52" fmla="*/ 750014 h 2428689"/>
              <a:gd name="connsiteX53" fmla="*/ 5373385 w 8219326"/>
              <a:gd name="connsiteY53" fmla="*/ 760288 h 2428689"/>
              <a:gd name="connsiteX54" fmla="*/ 5404207 w 8219326"/>
              <a:gd name="connsiteY54" fmla="*/ 770562 h 2428689"/>
              <a:gd name="connsiteX55" fmla="*/ 5517223 w 8219326"/>
              <a:gd name="connsiteY55" fmla="*/ 791110 h 2428689"/>
              <a:gd name="connsiteX56" fmla="*/ 5619964 w 8219326"/>
              <a:gd name="connsiteY56" fmla="*/ 821933 h 2428689"/>
              <a:gd name="connsiteX57" fmla="*/ 5650787 w 8219326"/>
              <a:gd name="connsiteY57" fmla="*/ 832207 h 2428689"/>
              <a:gd name="connsiteX58" fmla="*/ 5722706 w 8219326"/>
              <a:gd name="connsiteY58" fmla="*/ 842481 h 2428689"/>
              <a:gd name="connsiteX59" fmla="*/ 5866544 w 8219326"/>
              <a:gd name="connsiteY59" fmla="*/ 883578 h 2428689"/>
              <a:gd name="connsiteX60" fmla="*/ 5948737 w 8219326"/>
              <a:gd name="connsiteY60" fmla="*/ 893852 h 2428689"/>
              <a:gd name="connsiteX61" fmla="*/ 6061753 w 8219326"/>
              <a:gd name="connsiteY61" fmla="*/ 924674 h 2428689"/>
              <a:gd name="connsiteX62" fmla="*/ 6113124 w 8219326"/>
              <a:gd name="connsiteY62" fmla="*/ 945223 h 2428689"/>
              <a:gd name="connsiteX63" fmla="*/ 6256962 w 8219326"/>
              <a:gd name="connsiteY63" fmla="*/ 965771 h 2428689"/>
              <a:gd name="connsiteX64" fmla="*/ 6524090 w 8219326"/>
              <a:gd name="connsiteY64" fmla="*/ 945223 h 2428689"/>
              <a:gd name="connsiteX65" fmla="*/ 6626832 w 8219326"/>
              <a:gd name="connsiteY65" fmla="*/ 914400 h 2428689"/>
              <a:gd name="connsiteX66" fmla="*/ 6657654 w 8219326"/>
              <a:gd name="connsiteY66" fmla="*/ 904126 h 2428689"/>
              <a:gd name="connsiteX67" fmla="*/ 6852863 w 8219326"/>
              <a:gd name="connsiteY67" fmla="*/ 883578 h 2428689"/>
              <a:gd name="connsiteX68" fmla="*/ 7325474 w 8219326"/>
              <a:gd name="connsiteY68" fmla="*/ 893852 h 2428689"/>
              <a:gd name="connsiteX69" fmla="*/ 7438490 w 8219326"/>
              <a:gd name="connsiteY69" fmla="*/ 904126 h 2428689"/>
              <a:gd name="connsiteX70" fmla="*/ 8219326 w 8219326"/>
              <a:gd name="connsiteY70" fmla="*/ 914400 h 242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219326" h="2428689">
                <a:moveTo>
                  <a:pt x="0" y="2363057"/>
                </a:moveTo>
                <a:lnTo>
                  <a:pt x="914400" y="2383605"/>
                </a:lnTo>
                <a:cubicBezTo>
                  <a:pt x="952198" y="2385087"/>
                  <a:pt x="989820" y="2389702"/>
                  <a:pt x="1027416" y="2393879"/>
                </a:cubicBezTo>
                <a:cubicBezTo>
                  <a:pt x="1051484" y="2396553"/>
                  <a:pt x="1075154" y="2402846"/>
                  <a:pt x="1099335" y="2404153"/>
                </a:cubicBezTo>
                <a:cubicBezTo>
                  <a:pt x="1201984" y="2409702"/>
                  <a:pt x="1304818" y="2411002"/>
                  <a:pt x="1407560" y="2414427"/>
                </a:cubicBezTo>
                <a:cubicBezTo>
                  <a:pt x="1611068" y="2431386"/>
                  <a:pt x="1603850" y="2435397"/>
                  <a:pt x="1890445" y="2414427"/>
                </a:cubicBezTo>
                <a:cubicBezTo>
                  <a:pt x="1912047" y="2412846"/>
                  <a:pt x="1931542" y="2400728"/>
                  <a:pt x="1952090" y="2393879"/>
                </a:cubicBezTo>
                <a:lnTo>
                  <a:pt x="1982913" y="2383605"/>
                </a:lnTo>
                <a:cubicBezTo>
                  <a:pt x="2029853" y="2352312"/>
                  <a:pt x="2005006" y="2371787"/>
                  <a:pt x="2054832" y="2321960"/>
                </a:cubicBezTo>
                <a:lnTo>
                  <a:pt x="2085654" y="2291137"/>
                </a:lnTo>
                <a:cubicBezTo>
                  <a:pt x="2089079" y="2280863"/>
                  <a:pt x="2093804" y="2270934"/>
                  <a:pt x="2095928" y="2260315"/>
                </a:cubicBezTo>
                <a:cubicBezTo>
                  <a:pt x="2100677" y="2236569"/>
                  <a:pt x="2102222" y="2212283"/>
                  <a:pt x="2106203" y="2188396"/>
                </a:cubicBezTo>
                <a:cubicBezTo>
                  <a:pt x="2109074" y="2171171"/>
                  <a:pt x="2113052" y="2154149"/>
                  <a:pt x="2116477" y="2137025"/>
                </a:cubicBezTo>
                <a:cubicBezTo>
                  <a:pt x="2119902" y="2041133"/>
                  <a:pt x="2121708" y="1945170"/>
                  <a:pt x="2126751" y="1849349"/>
                </a:cubicBezTo>
                <a:cubicBezTo>
                  <a:pt x="2128560" y="1814978"/>
                  <a:pt x="2137025" y="1781025"/>
                  <a:pt x="2137025" y="1746607"/>
                </a:cubicBezTo>
                <a:cubicBezTo>
                  <a:pt x="2137025" y="731914"/>
                  <a:pt x="2139851" y="874860"/>
                  <a:pt x="2116477" y="267128"/>
                </a:cubicBezTo>
                <a:cubicBezTo>
                  <a:pt x="2119902" y="198634"/>
                  <a:pt x="2120810" y="129967"/>
                  <a:pt x="2126751" y="61645"/>
                </a:cubicBezTo>
                <a:cubicBezTo>
                  <a:pt x="2128530" y="41183"/>
                  <a:pt x="2139705" y="20995"/>
                  <a:pt x="2157573" y="10274"/>
                </a:cubicBezTo>
                <a:cubicBezTo>
                  <a:pt x="2166860" y="4702"/>
                  <a:pt x="2178122" y="3425"/>
                  <a:pt x="2188396" y="0"/>
                </a:cubicBezTo>
                <a:cubicBezTo>
                  <a:pt x="2243191" y="3425"/>
                  <a:pt x="2298627" y="1248"/>
                  <a:pt x="2352782" y="10274"/>
                </a:cubicBezTo>
                <a:cubicBezTo>
                  <a:pt x="2362337" y="11867"/>
                  <a:pt x="2364261" y="27422"/>
                  <a:pt x="2373331" y="30823"/>
                </a:cubicBezTo>
                <a:cubicBezTo>
                  <a:pt x="2392836" y="38138"/>
                  <a:pt x="2414428" y="37672"/>
                  <a:pt x="2434976" y="41097"/>
                </a:cubicBezTo>
                <a:lnTo>
                  <a:pt x="2496620" y="61645"/>
                </a:lnTo>
                <a:cubicBezTo>
                  <a:pt x="2506894" y="65070"/>
                  <a:pt x="2517756" y="67076"/>
                  <a:pt x="2527443" y="71919"/>
                </a:cubicBezTo>
                <a:cubicBezTo>
                  <a:pt x="2541142" y="78769"/>
                  <a:pt x="2554199" y="87090"/>
                  <a:pt x="2568540" y="92468"/>
                </a:cubicBezTo>
                <a:cubicBezTo>
                  <a:pt x="2581761" y="97426"/>
                  <a:pt x="2596059" y="98863"/>
                  <a:pt x="2609636" y="102742"/>
                </a:cubicBezTo>
                <a:cubicBezTo>
                  <a:pt x="2620049" y="105717"/>
                  <a:pt x="2630318" y="109213"/>
                  <a:pt x="2640459" y="113016"/>
                </a:cubicBezTo>
                <a:cubicBezTo>
                  <a:pt x="2717841" y="142034"/>
                  <a:pt x="2664060" y="126621"/>
                  <a:pt x="2732926" y="143839"/>
                </a:cubicBezTo>
                <a:cubicBezTo>
                  <a:pt x="2781827" y="176439"/>
                  <a:pt x="2744532" y="156567"/>
                  <a:pt x="2804845" y="174661"/>
                </a:cubicBezTo>
                <a:cubicBezTo>
                  <a:pt x="2825591" y="180885"/>
                  <a:pt x="2845942" y="188360"/>
                  <a:pt x="2866490" y="195209"/>
                </a:cubicBezTo>
                <a:cubicBezTo>
                  <a:pt x="2952640" y="223925"/>
                  <a:pt x="2886508" y="204847"/>
                  <a:pt x="3071973" y="215758"/>
                </a:cubicBezTo>
                <a:cubicBezTo>
                  <a:pt x="3126769" y="226032"/>
                  <a:pt x="3182274" y="233059"/>
                  <a:pt x="3236360" y="246580"/>
                </a:cubicBezTo>
                <a:cubicBezTo>
                  <a:pt x="3293797" y="260939"/>
                  <a:pt x="3275744" y="257924"/>
                  <a:pt x="3349376" y="267128"/>
                </a:cubicBezTo>
                <a:cubicBezTo>
                  <a:pt x="3411516" y="274896"/>
                  <a:pt x="3453618" y="277064"/>
                  <a:pt x="3513762" y="287677"/>
                </a:cubicBezTo>
                <a:cubicBezTo>
                  <a:pt x="3548156" y="293746"/>
                  <a:pt x="3583371" y="297181"/>
                  <a:pt x="3616504" y="308225"/>
                </a:cubicBezTo>
                <a:lnTo>
                  <a:pt x="3647326" y="318499"/>
                </a:lnTo>
                <a:cubicBezTo>
                  <a:pt x="3686570" y="357745"/>
                  <a:pt x="3646772" y="322277"/>
                  <a:pt x="3708971" y="359596"/>
                </a:cubicBezTo>
                <a:cubicBezTo>
                  <a:pt x="3730148" y="372302"/>
                  <a:pt x="3770616" y="400692"/>
                  <a:pt x="3770616" y="400692"/>
                </a:cubicBezTo>
                <a:cubicBezTo>
                  <a:pt x="3796438" y="478161"/>
                  <a:pt x="3761607" y="382677"/>
                  <a:pt x="3801438" y="462337"/>
                </a:cubicBezTo>
                <a:cubicBezTo>
                  <a:pt x="3806281" y="472024"/>
                  <a:pt x="3805215" y="484496"/>
                  <a:pt x="3811713" y="493160"/>
                </a:cubicBezTo>
                <a:cubicBezTo>
                  <a:pt x="3824288" y="509927"/>
                  <a:pt x="3867167" y="553195"/>
                  <a:pt x="3893906" y="565079"/>
                </a:cubicBezTo>
                <a:cubicBezTo>
                  <a:pt x="3913699" y="573876"/>
                  <a:pt x="3935643" y="577095"/>
                  <a:pt x="3955551" y="585627"/>
                </a:cubicBezTo>
                <a:cubicBezTo>
                  <a:pt x="3979524" y="595901"/>
                  <a:pt x="4003726" y="605657"/>
                  <a:pt x="4027470" y="616450"/>
                </a:cubicBezTo>
                <a:cubicBezTo>
                  <a:pt x="4041413" y="622788"/>
                  <a:pt x="4054347" y="631310"/>
                  <a:pt x="4068567" y="636998"/>
                </a:cubicBezTo>
                <a:cubicBezTo>
                  <a:pt x="4129596" y="661410"/>
                  <a:pt x="4118332" y="652685"/>
                  <a:pt x="4171308" y="667821"/>
                </a:cubicBezTo>
                <a:cubicBezTo>
                  <a:pt x="4181721" y="670796"/>
                  <a:pt x="4191857" y="674670"/>
                  <a:pt x="4202131" y="678095"/>
                </a:cubicBezTo>
                <a:cubicBezTo>
                  <a:pt x="4301448" y="674670"/>
                  <a:pt x="4400705" y="667821"/>
                  <a:pt x="4500081" y="667821"/>
                </a:cubicBezTo>
                <a:cubicBezTo>
                  <a:pt x="4561821" y="667821"/>
                  <a:pt x="4623508" y="672747"/>
                  <a:pt x="4685016" y="678095"/>
                </a:cubicBezTo>
                <a:cubicBezTo>
                  <a:pt x="4702413" y="679608"/>
                  <a:pt x="4718951" y="687400"/>
                  <a:pt x="4736387" y="688369"/>
                </a:cubicBezTo>
                <a:cubicBezTo>
                  <a:pt x="4842445" y="694261"/>
                  <a:pt x="4948720" y="695218"/>
                  <a:pt x="5054886" y="698643"/>
                </a:cubicBezTo>
                <a:lnTo>
                  <a:pt x="5126805" y="708917"/>
                </a:lnTo>
                <a:cubicBezTo>
                  <a:pt x="5154174" y="712566"/>
                  <a:pt x="5181763" y="714652"/>
                  <a:pt x="5208998" y="719191"/>
                </a:cubicBezTo>
                <a:cubicBezTo>
                  <a:pt x="5229735" y="722647"/>
                  <a:pt x="5315173" y="748304"/>
                  <a:pt x="5322014" y="750014"/>
                </a:cubicBezTo>
                <a:cubicBezTo>
                  <a:pt x="5338955" y="754249"/>
                  <a:pt x="5356444" y="756053"/>
                  <a:pt x="5373385" y="760288"/>
                </a:cubicBezTo>
                <a:cubicBezTo>
                  <a:pt x="5383891" y="762915"/>
                  <a:pt x="5393701" y="767935"/>
                  <a:pt x="5404207" y="770562"/>
                </a:cubicBezTo>
                <a:cubicBezTo>
                  <a:pt x="5432925" y="777742"/>
                  <a:pt x="5489744" y="786530"/>
                  <a:pt x="5517223" y="791110"/>
                </a:cubicBezTo>
                <a:cubicBezTo>
                  <a:pt x="5663688" y="839933"/>
                  <a:pt x="5511293" y="790884"/>
                  <a:pt x="5619964" y="821933"/>
                </a:cubicBezTo>
                <a:cubicBezTo>
                  <a:pt x="5630377" y="824908"/>
                  <a:pt x="5640167" y="830083"/>
                  <a:pt x="5650787" y="832207"/>
                </a:cubicBezTo>
                <a:cubicBezTo>
                  <a:pt x="5674533" y="836956"/>
                  <a:pt x="5698733" y="839056"/>
                  <a:pt x="5722706" y="842481"/>
                </a:cubicBezTo>
                <a:cubicBezTo>
                  <a:pt x="5777222" y="860654"/>
                  <a:pt x="5807565" y="872519"/>
                  <a:pt x="5866544" y="883578"/>
                </a:cubicBezTo>
                <a:cubicBezTo>
                  <a:pt x="5893682" y="888666"/>
                  <a:pt x="5921599" y="888764"/>
                  <a:pt x="5948737" y="893852"/>
                </a:cubicBezTo>
                <a:cubicBezTo>
                  <a:pt x="5977149" y="899179"/>
                  <a:pt x="6028792" y="912313"/>
                  <a:pt x="6061753" y="924674"/>
                </a:cubicBezTo>
                <a:cubicBezTo>
                  <a:pt x="6079022" y="931150"/>
                  <a:pt x="6095077" y="941424"/>
                  <a:pt x="6113124" y="945223"/>
                </a:cubicBezTo>
                <a:cubicBezTo>
                  <a:pt x="6160518" y="955201"/>
                  <a:pt x="6256962" y="965771"/>
                  <a:pt x="6256962" y="965771"/>
                </a:cubicBezTo>
                <a:cubicBezTo>
                  <a:pt x="6335353" y="961160"/>
                  <a:pt x="6441312" y="957958"/>
                  <a:pt x="6524090" y="945223"/>
                </a:cubicBezTo>
                <a:cubicBezTo>
                  <a:pt x="6552931" y="940786"/>
                  <a:pt x="6602824" y="922403"/>
                  <a:pt x="6626832" y="914400"/>
                </a:cubicBezTo>
                <a:cubicBezTo>
                  <a:pt x="6637106" y="910975"/>
                  <a:pt x="6647035" y="906250"/>
                  <a:pt x="6657654" y="904126"/>
                </a:cubicBezTo>
                <a:cubicBezTo>
                  <a:pt x="6756160" y="884425"/>
                  <a:pt x="6691607" y="895096"/>
                  <a:pt x="6852863" y="883578"/>
                </a:cubicBezTo>
                <a:lnTo>
                  <a:pt x="7325474" y="893852"/>
                </a:lnTo>
                <a:cubicBezTo>
                  <a:pt x="7363278" y="895178"/>
                  <a:pt x="7400673" y="903236"/>
                  <a:pt x="7438490" y="904126"/>
                </a:cubicBezTo>
                <a:cubicBezTo>
                  <a:pt x="7698719" y="910249"/>
                  <a:pt x="7959025" y="914400"/>
                  <a:pt x="8219326" y="914400"/>
                </a:cubicBezTo>
              </a:path>
            </a:pathLst>
          </a:custGeom>
          <a:noFill/>
          <a:ln w="38100">
            <a:solidFill>
              <a:srgbClr val="FF000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6"/>
          <p:cNvSpPr/>
          <p:nvPr/>
        </p:nvSpPr>
        <p:spPr>
          <a:xfrm>
            <a:off x="8044572" y="3516913"/>
            <a:ext cx="1654139" cy="1920712"/>
          </a:xfrm>
          <a:custGeom>
            <a:avLst/>
            <a:gdLst>
              <a:gd name="connsiteX0" fmla="*/ 0 w 1654139"/>
              <a:gd name="connsiteY0" fmla="*/ 1920712 h 1920712"/>
              <a:gd name="connsiteX1" fmla="*/ 51371 w 1654139"/>
              <a:gd name="connsiteY1" fmla="*/ 1910438 h 1920712"/>
              <a:gd name="connsiteX2" fmla="*/ 82193 w 1654139"/>
              <a:gd name="connsiteY2" fmla="*/ 1900164 h 1920712"/>
              <a:gd name="connsiteX3" fmla="*/ 195209 w 1654139"/>
              <a:gd name="connsiteY3" fmla="*/ 1879616 h 1920712"/>
              <a:gd name="connsiteX4" fmla="*/ 667820 w 1654139"/>
              <a:gd name="connsiteY4" fmla="*/ 1859067 h 1920712"/>
              <a:gd name="connsiteX5" fmla="*/ 719191 w 1654139"/>
              <a:gd name="connsiteY5" fmla="*/ 1848793 h 1920712"/>
              <a:gd name="connsiteX6" fmla="*/ 791110 w 1654139"/>
              <a:gd name="connsiteY6" fmla="*/ 1838519 h 1920712"/>
              <a:gd name="connsiteX7" fmla="*/ 821932 w 1654139"/>
              <a:gd name="connsiteY7" fmla="*/ 1828245 h 1920712"/>
              <a:gd name="connsiteX8" fmla="*/ 842481 w 1654139"/>
              <a:gd name="connsiteY8" fmla="*/ 1807696 h 1920712"/>
              <a:gd name="connsiteX9" fmla="*/ 893851 w 1654139"/>
              <a:gd name="connsiteY9" fmla="*/ 1756326 h 1920712"/>
              <a:gd name="connsiteX10" fmla="*/ 914400 w 1654139"/>
              <a:gd name="connsiteY10" fmla="*/ 1694681 h 1920712"/>
              <a:gd name="connsiteX11" fmla="*/ 893851 w 1654139"/>
              <a:gd name="connsiteY11" fmla="*/ 996038 h 1920712"/>
              <a:gd name="connsiteX12" fmla="*/ 873303 w 1654139"/>
              <a:gd name="connsiteY12" fmla="*/ 872748 h 1920712"/>
              <a:gd name="connsiteX13" fmla="*/ 863029 w 1654139"/>
              <a:gd name="connsiteY13" fmla="*/ 770007 h 1920712"/>
              <a:gd name="connsiteX14" fmla="*/ 832207 w 1654139"/>
              <a:gd name="connsiteY14" fmla="*/ 574798 h 1920712"/>
              <a:gd name="connsiteX15" fmla="*/ 821932 w 1654139"/>
              <a:gd name="connsiteY15" fmla="*/ 523427 h 1920712"/>
              <a:gd name="connsiteX16" fmla="*/ 811658 w 1654139"/>
              <a:gd name="connsiteY16" fmla="*/ 492604 h 1920712"/>
              <a:gd name="connsiteX17" fmla="*/ 801384 w 1654139"/>
              <a:gd name="connsiteY17" fmla="*/ 451508 h 1920712"/>
              <a:gd name="connsiteX18" fmla="*/ 801384 w 1654139"/>
              <a:gd name="connsiteY18" fmla="*/ 163831 h 1920712"/>
              <a:gd name="connsiteX19" fmla="*/ 821932 w 1654139"/>
              <a:gd name="connsiteY19" fmla="*/ 102186 h 1920712"/>
              <a:gd name="connsiteX20" fmla="*/ 873303 w 1654139"/>
              <a:gd name="connsiteY20" fmla="*/ 61090 h 1920712"/>
              <a:gd name="connsiteX21" fmla="*/ 924674 w 1654139"/>
              <a:gd name="connsiteY21" fmla="*/ 30267 h 1920712"/>
              <a:gd name="connsiteX22" fmla="*/ 1130157 w 1654139"/>
              <a:gd name="connsiteY22" fmla="*/ 19993 h 1920712"/>
              <a:gd name="connsiteX23" fmla="*/ 1654139 w 1654139"/>
              <a:gd name="connsiteY23" fmla="*/ 40541 h 192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54139" h="1920712">
                <a:moveTo>
                  <a:pt x="0" y="1920712"/>
                </a:moveTo>
                <a:cubicBezTo>
                  <a:pt x="17124" y="1917287"/>
                  <a:pt x="34430" y="1914673"/>
                  <a:pt x="51371" y="1910438"/>
                </a:cubicBezTo>
                <a:cubicBezTo>
                  <a:pt x="61877" y="1907811"/>
                  <a:pt x="71780" y="1903139"/>
                  <a:pt x="82193" y="1900164"/>
                </a:cubicBezTo>
                <a:cubicBezTo>
                  <a:pt x="119605" y="1889475"/>
                  <a:pt x="155921" y="1882526"/>
                  <a:pt x="195209" y="1879616"/>
                </a:cubicBezTo>
                <a:cubicBezTo>
                  <a:pt x="290651" y="1872546"/>
                  <a:pt x="590781" y="1862030"/>
                  <a:pt x="667820" y="1859067"/>
                </a:cubicBezTo>
                <a:cubicBezTo>
                  <a:pt x="684944" y="1855642"/>
                  <a:pt x="701966" y="1851664"/>
                  <a:pt x="719191" y="1848793"/>
                </a:cubicBezTo>
                <a:cubicBezTo>
                  <a:pt x="743078" y="1844812"/>
                  <a:pt x="767364" y="1843268"/>
                  <a:pt x="791110" y="1838519"/>
                </a:cubicBezTo>
                <a:cubicBezTo>
                  <a:pt x="801729" y="1836395"/>
                  <a:pt x="811658" y="1831670"/>
                  <a:pt x="821932" y="1828245"/>
                </a:cubicBezTo>
                <a:cubicBezTo>
                  <a:pt x="828782" y="1821395"/>
                  <a:pt x="834917" y="1813747"/>
                  <a:pt x="842481" y="1807696"/>
                </a:cubicBezTo>
                <a:cubicBezTo>
                  <a:pt x="873185" y="1783132"/>
                  <a:pt x="876845" y="1794588"/>
                  <a:pt x="893851" y="1756326"/>
                </a:cubicBezTo>
                <a:cubicBezTo>
                  <a:pt x="902648" y="1736533"/>
                  <a:pt x="914400" y="1694681"/>
                  <a:pt x="914400" y="1694681"/>
                </a:cubicBezTo>
                <a:cubicBezTo>
                  <a:pt x="907550" y="1461800"/>
                  <a:pt x="919579" y="1227595"/>
                  <a:pt x="893851" y="996038"/>
                </a:cubicBezTo>
                <a:cubicBezTo>
                  <a:pt x="882381" y="892807"/>
                  <a:pt x="893384" y="932992"/>
                  <a:pt x="873303" y="872748"/>
                </a:cubicBezTo>
                <a:cubicBezTo>
                  <a:pt x="869878" y="838501"/>
                  <a:pt x="867050" y="804189"/>
                  <a:pt x="863029" y="770007"/>
                </a:cubicBezTo>
                <a:cubicBezTo>
                  <a:pt x="857865" y="726111"/>
                  <a:pt x="837808" y="602803"/>
                  <a:pt x="832207" y="574798"/>
                </a:cubicBezTo>
                <a:cubicBezTo>
                  <a:pt x="828782" y="557674"/>
                  <a:pt x="826167" y="540368"/>
                  <a:pt x="821932" y="523427"/>
                </a:cubicBezTo>
                <a:cubicBezTo>
                  <a:pt x="819305" y="512920"/>
                  <a:pt x="814633" y="503017"/>
                  <a:pt x="811658" y="492604"/>
                </a:cubicBezTo>
                <a:cubicBezTo>
                  <a:pt x="807779" y="479027"/>
                  <a:pt x="804809" y="465207"/>
                  <a:pt x="801384" y="451508"/>
                </a:cubicBezTo>
                <a:cubicBezTo>
                  <a:pt x="788740" y="325065"/>
                  <a:pt x="782432" y="315446"/>
                  <a:pt x="801384" y="163831"/>
                </a:cubicBezTo>
                <a:cubicBezTo>
                  <a:pt x="804071" y="142338"/>
                  <a:pt x="806616" y="117501"/>
                  <a:pt x="821932" y="102186"/>
                </a:cubicBezTo>
                <a:cubicBezTo>
                  <a:pt x="871557" y="52563"/>
                  <a:pt x="808487" y="112944"/>
                  <a:pt x="873303" y="61090"/>
                </a:cubicBezTo>
                <a:cubicBezTo>
                  <a:pt x="913598" y="28853"/>
                  <a:pt x="871145" y="48109"/>
                  <a:pt x="924674" y="30267"/>
                </a:cubicBezTo>
                <a:cubicBezTo>
                  <a:pt x="1003254" y="-22120"/>
                  <a:pt x="946796" y="6577"/>
                  <a:pt x="1130157" y="19993"/>
                </a:cubicBezTo>
                <a:cubicBezTo>
                  <a:pt x="1515931" y="48220"/>
                  <a:pt x="1241515" y="40541"/>
                  <a:pt x="1654139" y="40541"/>
                </a:cubicBezTo>
              </a:path>
            </a:pathLst>
          </a:custGeom>
          <a:noFill/>
          <a:ln w="38100">
            <a:solidFill>
              <a:srgbClr val="7030A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자유형 8"/>
          <p:cNvSpPr/>
          <p:nvPr/>
        </p:nvSpPr>
        <p:spPr>
          <a:xfrm>
            <a:off x="2013641" y="2464674"/>
            <a:ext cx="5137079" cy="2880484"/>
          </a:xfrm>
          <a:custGeom>
            <a:avLst/>
            <a:gdLst>
              <a:gd name="connsiteX0" fmla="*/ 0 w 5137079"/>
              <a:gd name="connsiteY0" fmla="*/ 2346228 h 2880484"/>
              <a:gd name="connsiteX1" fmla="*/ 92468 w 5137079"/>
              <a:gd name="connsiteY1" fmla="*/ 2356502 h 2880484"/>
              <a:gd name="connsiteX2" fmla="*/ 154113 w 5137079"/>
              <a:gd name="connsiteY2" fmla="*/ 2377050 h 2880484"/>
              <a:gd name="connsiteX3" fmla="*/ 195209 w 5137079"/>
              <a:gd name="connsiteY3" fmla="*/ 2387324 h 2880484"/>
              <a:gd name="connsiteX4" fmla="*/ 256854 w 5137079"/>
              <a:gd name="connsiteY4" fmla="*/ 2407873 h 2880484"/>
              <a:gd name="connsiteX5" fmla="*/ 349322 w 5137079"/>
              <a:gd name="connsiteY5" fmla="*/ 2418147 h 2880484"/>
              <a:gd name="connsiteX6" fmla="*/ 452063 w 5137079"/>
              <a:gd name="connsiteY6" fmla="*/ 2438695 h 2880484"/>
              <a:gd name="connsiteX7" fmla="*/ 493160 w 5137079"/>
              <a:gd name="connsiteY7" fmla="*/ 2448969 h 2880484"/>
              <a:gd name="connsiteX8" fmla="*/ 636998 w 5137079"/>
              <a:gd name="connsiteY8" fmla="*/ 2459243 h 2880484"/>
              <a:gd name="connsiteX9" fmla="*/ 719191 w 5137079"/>
              <a:gd name="connsiteY9" fmla="*/ 2479792 h 2880484"/>
              <a:gd name="connsiteX10" fmla="*/ 780836 w 5137079"/>
              <a:gd name="connsiteY10" fmla="*/ 2490066 h 2880484"/>
              <a:gd name="connsiteX11" fmla="*/ 852756 w 5137079"/>
              <a:gd name="connsiteY11" fmla="*/ 2500340 h 2880484"/>
              <a:gd name="connsiteX12" fmla="*/ 934949 w 5137079"/>
              <a:gd name="connsiteY12" fmla="*/ 2520888 h 2880484"/>
              <a:gd name="connsiteX13" fmla="*/ 1037690 w 5137079"/>
              <a:gd name="connsiteY13" fmla="*/ 2551711 h 2880484"/>
              <a:gd name="connsiteX14" fmla="*/ 1089061 w 5137079"/>
              <a:gd name="connsiteY14" fmla="*/ 2561985 h 2880484"/>
              <a:gd name="connsiteX15" fmla="*/ 1304818 w 5137079"/>
              <a:gd name="connsiteY15" fmla="*/ 2572259 h 2880484"/>
              <a:gd name="connsiteX16" fmla="*/ 1500027 w 5137079"/>
              <a:gd name="connsiteY16" fmla="*/ 2561985 h 2880484"/>
              <a:gd name="connsiteX17" fmla="*/ 1561672 w 5137079"/>
              <a:gd name="connsiteY17" fmla="*/ 2551711 h 2880484"/>
              <a:gd name="connsiteX18" fmla="*/ 1633591 w 5137079"/>
              <a:gd name="connsiteY18" fmla="*/ 2541437 h 2880484"/>
              <a:gd name="connsiteX19" fmla="*/ 1787704 w 5137079"/>
              <a:gd name="connsiteY19" fmla="*/ 2520888 h 2880484"/>
              <a:gd name="connsiteX20" fmla="*/ 1828800 w 5137079"/>
              <a:gd name="connsiteY20" fmla="*/ 2510614 h 2880484"/>
              <a:gd name="connsiteX21" fmla="*/ 1859623 w 5137079"/>
              <a:gd name="connsiteY21" fmla="*/ 2490066 h 2880484"/>
              <a:gd name="connsiteX22" fmla="*/ 1910994 w 5137079"/>
              <a:gd name="connsiteY22" fmla="*/ 2438695 h 2880484"/>
              <a:gd name="connsiteX23" fmla="*/ 1931542 w 5137079"/>
              <a:gd name="connsiteY23" fmla="*/ 2377050 h 2880484"/>
              <a:gd name="connsiteX24" fmla="*/ 1972639 w 5137079"/>
              <a:gd name="connsiteY24" fmla="*/ 2305131 h 2880484"/>
              <a:gd name="connsiteX25" fmla="*/ 1993187 w 5137079"/>
              <a:gd name="connsiteY25" fmla="*/ 2212664 h 2880484"/>
              <a:gd name="connsiteX26" fmla="*/ 2003461 w 5137079"/>
              <a:gd name="connsiteY26" fmla="*/ 2181841 h 2880484"/>
              <a:gd name="connsiteX27" fmla="*/ 2024009 w 5137079"/>
              <a:gd name="connsiteY27" fmla="*/ 2099648 h 2880484"/>
              <a:gd name="connsiteX28" fmla="*/ 2034284 w 5137079"/>
              <a:gd name="connsiteY28" fmla="*/ 2058551 h 2880484"/>
              <a:gd name="connsiteX29" fmla="*/ 2044558 w 5137079"/>
              <a:gd name="connsiteY29" fmla="*/ 2017455 h 2880484"/>
              <a:gd name="connsiteX30" fmla="*/ 2065106 w 5137079"/>
              <a:gd name="connsiteY30" fmla="*/ 1842794 h 2880484"/>
              <a:gd name="connsiteX31" fmla="*/ 2075380 w 5137079"/>
              <a:gd name="connsiteY31" fmla="*/ 1791423 h 2880484"/>
              <a:gd name="connsiteX32" fmla="*/ 2085654 w 5137079"/>
              <a:gd name="connsiteY32" fmla="*/ 1729778 h 2880484"/>
              <a:gd name="connsiteX33" fmla="*/ 2095929 w 5137079"/>
              <a:gd name="connsiteY33" fmla="*/ 1698956 h 2880484"/>
              <a:gd name="connsiteX34" fmla="*/ 2106203 w 5137079"/>
              <a:gd name="connsiteY34" fmla="*/ 1647585 h 2880484"/>
              <a:gd name="connsiteX35" fmla="*/ 2116477 w 5137079"/>
              <a:gd name="connsiteY35" fmla="*/ 1616762 h 2880484"/>
              <a:gd name="connsiteX36" fmla="*/ 2126751 w 5137079"/>
              <a:gd name="connsiteY36" fmla="*/ 1565392 h 2880484"/>
              <a:gd name="connsiteX37" fmla="*/ 2137025 w 5137079"/>
              <a:gd name="connsiteY37" fmla="*/ 1524295 h 2880484"/>
              <a:gd name="connsiteX38" fmla="*/ 2147299 w 5137079"/>
              <a:gd name="connsiteY38" fmla="*/ 1442102 h 2880484"/>
              <a:gd name="connsiteX39" fmla="*/ 2157573 w 5137079"/>
              <a:gd name="connsiteY39" fmla="*/ 1380457 h 2880484"/>
              <a:gd name="connsiteX40" fmla="*/ 2137025 w 5137079"/>
              <a:gd name="connsiteY40" fmla="*/ 897571 h 2880484"/>
              <a:gd name="connsiteX41" fmla="*/ 2106203 w 5137079"/>
              <a:gd name="connsiteY41" fmla="*/ 764007 h 2880484"/>
              <a:gd name="connsiteX42" fmla="*/ 2095929 w 5137079"/>
              <a:gd name="connsiteY42" fmla="*/ 692088 h 2880484"/>
              <a:gd name="connsiteX43" fmla="*/ 2085654 w 5137079"/>
              <a:gd name="connsiteY43" fmla="*/ 661266 h 2880484"/>
              <a:gd name="connsiteX44" fmla="*/ 2075380 w 5137079"/>
              <a:gd name="connsiteY44" fmla="*/ 579073 h 2880484"/>
              <a:gd name="connsiteX45" fmla="*/ 2085654 w 5137079"/>
              <a:gd name="connsiteY45" fmla="*/ 34542 h 2880484"/>
              <a:gd name="connsiteX46" fmla="*/ 2352782 w 5137079"/>
              <a:gd name="connsiteY46" fmla="*/ 44816 h 2880484"/>
              <a:gd name="connsiteX47" fmla="*/ 2383605 w 5137079"/>
              <a:gd name="connsiteY47" fmla="*/ 65365 h 2880484"/>
              <a:gd name="connsiteX48" fmla="*/ 2414427 w 5137079"/>
              <a:gd name="connsiteY48" fmla="*/ 75639 h 2880484"/>
              <a:gd name="connsiteX49" fmla="*/ 2476072 w 5137079"/>
              <a:gd name="connsiteY49" fmla="*/ 106461 h 2880484"/>
              <a:gd name="connsiteX50" fmla="*/ 2547991 w 5137079"/>
              <a:gd name="connsiteY50" fmla="*/ 188655 h 2880484"/>
              <a:gd name="connsiteX51" fmla="*/ 2578814 w 5137079"/>
              <a:gd name="connsiteY51" fmla="*/ 198929 h 2880484"/>
              <a:gd name="connsiteX52" fmla="*/ 2609636 w 5137079"/>
              <a:gd name="connsiteY52" fmla="*/ 219477 h 2880484"/>
              <a:gd name="connsiteX53" fmla="*/ 2661007 w 5137079"/>
              <a:gd name="connsiteY53" fmla="*/ 260574 h 2880484"/>
              <a:gd name="connsiteX54" fmla="*/ 2702104 w 5137079"/>
              <a:gd name="connsiteY54" fmla="*/ 270848 h 2880484"/>
              <a:gd name="connsiteX55" fmla="*/ 2753475 w 5137079"/>
              <a:gd name="connsiteY55" fmla="*/ 311944 h 2880484"/>
              <a:gd name="connsiteX56" fmla="*/ 2784297 w 5137079"/>
              <a:gd name="connsiteY56" fmla="*/ 332493 h 2880484"/>
              <a:gd name="connsiteX57" fmla="*/ 2815120 w 5137079"/>
              <a:gd name="connsiteY57" fmla="*/ 363315 h 2880484"/>
              <a:gd name="connsiteX58" fmla="*/ 2856216 w 5137079"/>
              <a:gd name="connsiteY58" fmla="*/ 383864 h 2880484"/>
              <a:gd name="connsiteX59" fmla="*/ 2887039 w 5137079"/>
              <a:gd name="connsiteY59" fmla="*/ 404412 h 2880484"/>
              <a:gd name="connsiteX60" fmla="*/ 2928135 w 5137079"/>
              <a:gd name="connsiteY60" fmla="*/ 435234 h 2880484"/>
              <a:gd name="connsiteX61" fmla="*/ 2989780 w 5137079"/>
              <a:gd name="connsiteY61" fmla="*/ 476331 h 2880484"/>
              <a:gd name="connsiteX62" fmla="*/ 3010329 w 5137079"/>
              <a:gd name="connsiteY62" fmla="*/ 496879 h 2880484"/>
              <a:gd name="connsiteX63" fmla="*/ 3092522 w 5137079"/>
              <a:gd name="connsiteY63" fmla="*/ 537976 h 2880484"/>
              <a:gd name="connsiteX64" fmla="*/ 3174715 w 5137079"/>
              <a:gd name="connsiteY64" fmla="*/ 589347 h 2880484"/>
              <a:gd name="connsiteX65" fmla="*/ 3328827 w 5137079"/>
              <a:gd name="connsiteY65" fmla="*/ 630443 h 2880484"/>
              <a:gd name="connsiteX66" fmla="*/ 3369924 w 5137079"/>
              <a:gd name="connsiteY66" fmla="*/ 640718 h 2880484"/>
              <a:gd name="connsiteX67" fmla="*/ 3472666 w 5137079"/>
              <a:gd name="connsiteY67" fmla="*/ 661266 h 2880484"/>
              <a:gd name="connsiteX68" fmla="*/ 3616504 w 5137079"/>
              <a:gd name="connsiteY68" fmla="*/ 692088 h 2880484"/>
              <a:gd name="connsiteX69" fmla="*/ 3811713 w 5137079"/>
              <a:gd name="connsiteY69" fmla="*/ 712637 h 2880484"/>
              <a:gd name="connsiteX70" fmla="*/ 3986373 w 5137079"/>
              <a:gd name="connsiteY70" fmla="*/ 722911 h 2880484"/>
              <a:gd name="connsiteX71" fmla="*/ 4048018 w 5137079"/>
              <a:gd name="connsiteY71" fmla="*/ 733185 h 2880484"/>
              <a:gd name="connsiteX72" fmla="*/ 4119938 w 5137079"/>
              <a:gd name="connsiteY72" fmla="*/ 743459 h 2880484"/>
              <a:gd name="connsiteX73" fmla="*/ 4150760 w 5137079"/>
              <a:gd name="connsiteY73" fmla="*/ 764007 h 2880484"/>
              <a:gd name="connsiteX74" fmla="*/ 4202131 w 5137079"/>
              <a:gd name="connsiteY74" fmla="*/ 774282 h 2880484"/>
              <a:gd name="connsiteX75" fmla="*/ 4232953 w 5137079"/>
              <a:gd name="connsiteY75" fmla="*/ 794830 h 2880484"/>
              <a:gd name="connsiteX76" fmla="*/ 4263776 w 5137079"/>
              <a:gd name="connsiteY76" fmla="*/ 805104 h 2880484"/>
              <a:gd name="connsiteX77" fmla="*/ 4325421 w 5137079"/>
              <a:gd name="connsiteY77" fmla="*/ 856475 h 2880484"/>
              <a:gd name="connsiteX78" fmla="*/ 4345969 w 5137079"/>
              <a:gd name="connsiteY78" fmla="*/ 887297 h 2880484"/>
              <a:gd name="connsiteX79" fmla="*/ 4356243 w 5137079"/>
              <a:gd name="connsiteY79" fmla="*/ 918120 h 2880484"/>
              <a:gd name="connsiteX80" fmla="*/ 4335695 w 5137079"/>
              <a:gd name="connsiteY80" fmla="*/ 1452376 h 2880484"/>
              <a:gd name="connsiteX81" fmla="*/ 4345969 w 5137079"/>
              <a:gd name="connsiteY81" fmla="*/ 1904439 h 2880484"/>
              <a:gd name="connsiteX82" fmla="*/ 4366517 w 5137079"/>
              <a:gd name="connsiteY82" fmla="*/ 2212664 h 2880484"/>
              <a:gd name="connsiteX83" fmla="*/ 4387066 w 5137079"/>
              <a:gd name="connsiteY83" fmla="*/ 2438695 h 2880484"/>
              <a:gd name="connsiteX84" fmla="*/ 4397340 w 5137079"/>
              <a:gd name="connsiteY84" fmla="*/ 2469518 h 2880484"/>
              <a:gd name="connsiteX85" fmla="*/ 4428162 w 5137079"/>
              <a:gd name="connsiteY85" fmla="*/ 2603082 h 2880484"/>
              <a:gd name="connsiteX86" fmla="*/ 4438436 w 5137079"/>
              <a:gd name="connsiteY86" fmla="*/ 2726371 h 2880484"/>
              <a:gd name="connsiteX87" fmla="*/ 4448711 w 5137079"/>
              <a:gd name="connsiteY87" fmla="*/ 2757194 h 2880484"/>
              <a:gd name="connsiteX88" fmla="*/ 4479533 w 5137079"/>
              <a:gd name="connsiteY88" fmla="*/ 2777742 h 2880484"/>
              <a:gd name="connsiteX89" fmla="*/ 4541178 w 5137079"/>
              <a:gd name="connsiteY89" fmla="*/ 2798291 h 2880484"/>
              <a:gd name="connsiteX90" fmla="*/ 4572000 w 5137079"/>
              <a:gd name="connsiteY90" fmla="*/ 2808565 h 2880484"/>
              <a:gd name="connsiteX91" fmla="*/ 4654194 w 5137079"/>
              <a:gd name="connsiteY91" fmla="*/ 2818839 h 2880484"/>
              <a:gd name="connsiteX92" fmla="*/ 4685016 w 5137079"/>
              <a:gd name="connsiteY92" fmla="*/ 2829113 h 2880484"/>
              <a:gd name="connsiteX93" fmla="*/ 5024063 w 5137079"/>
              <a:gd name="connsiteY93" fmla="*/ 2849661 h 2880484"/>
              <a:gd name="connsiteX94" fmla="*/ 5054886 w 5137079"/>
              <a:gd name="connsiteY94" fmla="*/ 2859935 h 2880484"/>
              <a:gd name="connsiteX95" fmla="*/ 5137079 w 5137079"/>
              <a:gd name="connsiteY95" fmla="*/ 2880484 h 288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137079" h="2880484">
                <a:moveTo>
                  <a:pt x="0" y="2346228"/>
                </a:moveTo>
                <a:cubicBezTo>
                  <a:pt x="30823" y="2349653"/>
                  <a:pt x="62058" y="2350420"/>
                  <a:pt x="92468" y="2356502"/>
                </a:cubicBezTo>
                <a:cubicBezTo>
                  <a:pt x="113707" y="2360750"/>
                  <a:pt x="133100" y="2371797"/>
                  <a:pt x="154113" y="2377050"/>
                </a:cubicBezTo>
                <a:cubicBezTo>
                  <a:pt x="167812" y="2380475"/>
                  <a:pt x="181684" y="2383266"/>
                  <a:pt x="195209" y="2387324"/>
                </a:cubicBezTo>
                <a:cubicBezTo>
                  <a:pt x="215955" y="2393548"/>
                  <a:pt x="235615" y="2403625"/>
                  <a:pt x="256854" y="2407873"/>
                </a:cubicBezTo>
                <a:cubicBezTo>
                  <a:pt x="287264" y="2413955"/>
                  <a:pt x="318499" y="2414722"/>
                  <a:pt x="349322" y="2418147"/>
                </a:cubicBezTo>
                <a:cubicBezTo>
                  <a:pt x="412620" y="2439246"/>
                  <a:pt x="348174" y="2419806"/>
                  <a:pt x="452063" y="2438695"/>
                </a:cubicBezTo>
                <a:cubicBezTo>
                  <a:pt x="465956" y="2441221"/>
                  <a:pt x="479126" y="2447410"/>
                  <a:pt x="493160" y="2448969"/>
                </a:cubicBezTo>
                <a:cubicBezTo>
                  <a:pt x="540934" y="2454277"/>
                  <a:pt x="589052" y="2455818"/>
                  <a:pt x="636998" y="2459243"/>
                </a:cubicBezTo>
                <a:cubicBezTo>
                  <a:pt x="664396" y="2466093"/>
                  <a:pt x="691334" y="2475149"/>
                  <a:pt x="719191" y="2479792"/>
                </a:cubicBezTo>
                <a:lnTo>
                  <a:pt x="780836" y="2490066"/>
                </a:lnTo>
                <a:cubicBezTo>
                  <a:pt x="804771" y="2493748"/>
                  <a:pt x="829010" y="2495591"/>
                  <a:pt x="852756" y="2500340"/>
                </a:cubicBezTo>
                <a:cubicBezTo>
                  <a:pt x="880448" y="2505878"/>
                  <a:pt x="908157" y="2511957"/>
                  <a:pt x="934949" y="2520888"/>
                </a:cubicBezTo>
                <a:cubicBezTo>
                  <a:pt x="986172" y="2537963"/>
                  <a:pt x="991108" y="2541359"/>
                  <a:pt x="1037690" y="2551711"/>
                </a:cubicBezTo>
                <a:cubicBezTo>
                  <a:pt x="1054737" y="2555499"/>
                  <a:pt x="1071650" y="2560646"/>
                  <a:pt x="1089061" y="2561985"/>
                </a:cubicBezTo>
                <a:cubicBezTo>
                  <a:pt x="1160849" y="2567507"/>
                  <a:pt x="1232899" y="2568834"/>
                  <a:pt x="1304818" y="2572259"/>
                </a:cubicBezTo>
                <a:cubicBezTo>
                  <a:pt x="1369888" y="2568834"/>
                  <a:pt x="1435075" y="2567181"/>
                  <a:pt x="1500027" y="2561985"/>
                </a:cubicBezTo>
                <a:cubicBezTo>
                  <a:pt x="1520792" y="2560324"/>
                  <a:pt x="1541082" y="2554879"/>
                  <a:pt x="1561672" y="2551711"/>
                </a:cubicBezTo>
                <a:cubicBezTo>
                  <a:pt x="1585607" y="2548029"/>
                  <a:pt x="1609587" y="2544638"/>
                  <a:pt x="1633591" y="2541437"/>
                </a:cubicBezTo>
                <a:cubicBezTo>
                  <a:pt x="1667113" y="2536967"/>
                  <a:pt x="1752214" y="2527341"/>
                  <a:pt x="1787704" y="2520888"/>
                </a:cubicBezTo>
                <a:cubicBezTo>
                  <a:pt x="1801597" y="2518362"/>
                  <a:pt x="1815101" y="2514039"/>
                  <a:pt x="1828800" y="2510614"/>
                </a:cubicBezTo>
                <a:cubicBezTo>
                  <a:pt x="1839074" y="2503765"/>
                  <a:pt x="1850330" y="2498197"/>
                  <a:pt x="1859623" y="2490066"/>
                </a:cubicBezTo>
                <a:cubicBezTo>
                  <a:pt x="1877848" y="2474119"/>
                  <a:pt x="1910994" y="2438695"/>
                  <a:pt x="1910994" y="2438695"/>
                </a:cubicBezTo>
                <a:cubicBezTo>
                  <a:pt x="1917843" y="2418147"/>
                  <a:pt x="1919527" y="2395072"/>
                  <a:pt x="1931542" y="2377050"/>
                </a:cubicBezTo>
                <a:cubicBezTo>
                  <a:pt x="1960586" y="2333484"/>
                  <a:pt x="1946568" y="2357272"/>
                  <a:pt x="1972639" y="2305131"/>
                </a:cubicBezTo>
                <a:cubicBezTo>
                  <a:pt x="1979702" y="2269817"/>
                  <a:pt x="1983513" y="2246522"/>
                  <a:pt x="1993187" y="2212664"/>
                </a:cubicBezTo>
                <a:cubicBezTo>
                  <a:pt x="1996162" y="2202251"/>
                  <a:pt x="2000611" y="2192289"/>
                  <a:pt x="2003461" y="2181841"/>
                </a:cubicBezTo>
                <a:cubicBezTo>
                  <a:pt x="2010892" y="2154595"/>
                  <a:pt x="2017159" y="2127046"/>
                  <a:pt x="2024009" y="2099648"/>
                </a:cubicBezTo>
                <a:lnTo>
                  <a:pt x="2034284" y="2058551"/>
                </a:lnTo>
                <a:lnTo>
                  <a:pt x="2044558" y="2017455"/>
                </a:lnTo>
                <a:cubicBezTo>
                  <a:pt x="2051862" y="1944417"/>
                  <a:pt x="2053750" y="1910932"/>
                  <a:pt x="2065106" y="1842794"/>
                </a:cubicBezTo>
                <a:cubicBezTo>
                  <a:pt x="2067977" y="1825569"/>
                  <a:pt x="2072256" y="1808604"/>
                  <a:pt x="2075380" y="1791423"/>
                </a:cubicBezTo>
                <a:cubicBezTo>
                  <a:pt x="2079106" y="1770927"/>
                  <a:pt x="2081135" y="1750114"/>
                  <a:pt x="2085654" y="1729778"/>
                </a:cubicBezTo>
                <a:cubicBezTo>
                  <a:pt x="2088003" y="1719206"/>
                  <a:pt x="2093302" y="1709462"/>
                  <a:pt x="2095929" y="1698956"/>
                </a:cubicBezTo>
                <a:cubicBezTo>
                  <a:pt x="2100164" y="1682015"/>
                  <a:pt x="2101968" y="1664526"/>
                  <a:pt x="2106203" y="1647585"/>
                </a:cubicBezTo>
                <a:cubicBezTo>
                  <a:pt x="2108830" y="1637078"/>
                  <a:pt x="2113850" y="1627269"/>
                  <a:pt x="2116477" y="1616762"/>
                </a:cubicBezTo>
                <a:cubicBezTo>
                  <a:pt x="2120712" y="1599821"/>
                  <a:pt x="2122963" y="1582439"/>
                  <a:pt x="2126751" y="1565392"/>
                </a:cubicBezTo>
                <a:cubicBezTo>
                  <a:pt x="2129814" y="1551608"/>
                  <a:pt x="2134704" y="1538223"/>
                  <a:pt x="2137025" y="1524295"/>
                </a:cubicBezTo>
                <a:cubicBezTo>
                  <a:pt x="2141564" y="1497060"/>
                  <a:pt x="2143394" y="1469435"/>
                  <a:pt x="2147299" y="1442102"/>
                </a:cubicBezTo>
                <a:cubicBezTo>
                  <a:pt x="2150245" y="1421480"/>
                  <a:pt x="2154148" y="1401005"/>
                  <a:pt x="2157573" y="1380457"/>
                </a:cubicBezTo>
                <a:cubicBezTo>
                  <a:pt x="2153210" y="1205947"/>
                  <a:pt x="2165526" y="1059080"/>
                  <a:pt x="2137025" y="897571"/>
                </a:cubicBezTo>
                <a:cubicBezTo>
                  <a:pt x="2120021" y="801216"/>
                  <a:pt x="2125763" y="822690"/>
                  <a:pt x="2106203" y="764007"/>
                </a:cubicBezTo>
                <a:cubicBezTo>
                  <a:pt x="2102778" y="740034"/>
                  <a:pt x="2100678" y="715834"/>
                  <a:pt x="2095929" y="692088"/>
                </a:cubicBezTo>
                <a:cubicBezTo>
                  <a:pt x="2093805" y="681468"/>
                  <a:pt x="2087591" y="671921"/>
                  <a:pt x="2085654" y="661266"/>
                </a:cubicBezTo>
                <a:cubicBezTo>
                  <a:pt x="2080715" y="634101"/>
                  <a:pt x="2078805" y="606471"/>
                  <a:pt x="2075380" y="579073"/>
                </a:cubicBezTo>
                <a:cubicBezTo>
                  <a:pt x="2078805" y="397563"/>
                  <a:pt x="2001997" y="195660"/>
                  <a:pt x="2085654" y="34542"/>
                </a:cubicBezTo>
                <a:cubicBezTo>
                  <a:pt x="2126716" y="-44541"/>
                  <a:pt x="2264147" y="35647"/>
                  <a:pt x="2352782" y="44816"/>
                </a:cubicBezTo>
                <a:cubicBezTo>
                  <a:pt x="2365065" y="46087"/>
                  <a:pt x="2372560" y="59843"/>
                  <a:pt x="2383605" y="65365"/>
                </a:cubicBezTo>
                <a:cubicBezTo>
                  <a:pt x="2393291" y="70208"/>
                  <a:pt x="2404741" y="70796"/>
                  <a:pt x="2414427" y="75639"/>
                </a:cubicBezTo>
                <a:cubicBezTo>
                  <a:pt x="2494094" y="115472"/>
                  <a:pt x="2398601" y="80637"/>
                  <a:pt x="2476072" y="106461"/>
                </a:cubicBezTo>
                <a:cubicBezTo>
                  <a:pt x="2492541" y="131163"/>
                  <a:pt x="2522235" y="180070"/>
                  <a:pt x="2547991" y="188655"/>
                </a:cubicBezTo>
                <a:lnTo>
                  <a:pt x="2578814" y="198929"/>
                </a:lnTo>
                <a:cubicBezTo>
                  <a:pt x="2589088" y="205778"/>
                  <a:pt x="2599994" y="211763"/>
                  <a:pt x="2609636" y="219477"/>
                </a:cubicBezTo>
                <a:cubicBezTo>
                  <a:pt x="2635126" y="239869"/>
                  <a:pt x="2626957" y="245981"/>
                  <a:pt x="2661007" y="260574"/>
                </a:cubicBezTo>
                <a:cubicBezTo>
                  <a:pt x="2673986" y="266136"/>
                  <a:pt x="2688405" y="267423"/>
                  <a:pt x="2702104" y="270848"/>
                </a:cubicBezTo>
                <a:cubicBezTo>
                  <a:pt x="2796956" y="334083"/>
                  <a:pt x="2680287" y="253393"/>
                  <a:pt x="2753475" y="311944"/>
                </a:cubicBezTo>
                <a:cubicBezTo>
                  <a:pt x="2763117" y="319658"/>
                  <a:pt x="2774811" y="324588"/>
                  <a:pt x="2784297" y="332493"/>
                </a:cubicBezTo>
                <a:cubicBezTo>
                  <a:pt x="2795459" y="341795"/>
                  <a:pt x="2803297" y="354870"/>
                  <a:pt x="2815120" y="363315"/>
                </a:cubicBezTo>
                <a:cubicBezTo>
                  <a:pt x="2827583" y="372217"/>
                  <a:pt x="2842918" y="376265"/>
                  <a:pt x="2856216" y="383864"/>
                </a:cubicBezTo>
                <a:cubicBezTo>
                  <a:pt x="2866937" y="389990"/>
                  <a:pt x="2876991" y="397235"/>
                  <a:pt x="2887039" y="404412"/>
                </a:cubicBezTo>
                <a:cubicBezTo>
                  <a:pt x="2900973" y="414365"/>
                  <a:pt x="2914107" y="425414"/>
                  <a:pt x="2928135" y="435234"/>
                </a:cubicBezTo>
                <a:cubicBezTo>
                  <a:pt x="2948367" y="449396"/>
                  <a:pt x="2972317" y="458869"/>
                  <a:pt x="2989780" y="476331"/>
                </a:cubicBezTo>
                <a:cubicBezTo>
                  <a:pt x="2996630" y="483180"/>
                  <a:pt x="3002023" y="491895"/>
                  <a:pt x="3010329" y="496879"/>
                </a:cubicBezTo>
                <a:cubicBezTo>
                  <a:pt x="3036595" y="512639"/>
                  <a:pt x="3068017" y="519597"/>
                  <a:pt x="3092522" y="537976"/>
                </a:cubicBezTo>
                <a:cubicBezTo>
                  <a:pt x="3134401" y="569386"/>
                  <a:pt x="3128561" y="568834"/>
                  <a:pt x="3174715" y="589347"/>
                </a:cubicBezTo>
                <a:cubicBezTo>
                  <a:pt x="3255769" y="625371"/>
                  <a:pt x="3213199" y="601534"/>
                  <a:pt x="3328827" y="630443"/>
                </a:cubicBezTo>
                <a:cubicBezTo>
                  <a:pt x="3342526" y="633868"/>
                  <a:pt x="3356117" y="637759"/>
                  <a:pt x="3369924" y="640718"/>
                </a:cubicBezTo>
                <a:cubicBezTo>
                  <a:pt x="3404074" y="648036"/>
                  <a:pt x="3439533" y="650222"/>
                  <a:pt x="3472666" y="661266"/>
                </a:cubicBezTo>
                <a:cubicBezTo>
                  <a:pt x="3560505" y="690545"/>
                  <a:pt x="3512818" y="679127"/>
                  <a:pt x="3616504" y="692088"/>
                </a:cubicBezTo>
                <a:cubicBezTo>
                  <a:pt x="3706522" y="714592"/>
                  <a:pt x="3647252" y="702358"/>
                  <a:pt x="3811713" y="712637"/>
                </a:cubicBezTo>
                <a:lnTo>
                  <a:pt x="3986373" y="722911"/>
                </a:lnTo>
                <a:lnTo>
                  <a:pt x="4048018" y="733185"/>
                </a:lnTo>
                <a:cubicBezTo>
                  <a:pt x="4071953" y="736867"/>
                  <a:pt x="4096743" y="736501"/>
                  <a:pt x="4119938" y="743459"/>
                </a:cubicBezTo>
                <a:cubicBezTo>
                  <a:pt x="4131765" y="747007"/>
                  <a:pt x="4139198" y="759671"/>
                  <a:pt x="4150760" y="764007"/>
                </a:cubicBezTo>
                <a:cubicBezTo>
                  <a:pt x="4167111" y="770139"/>
                  <a:pt x="4185007" y="770857"/>
                  <a:pt x="4202131" y="774282"/>
                </a:cubicBezTo>
                <a:cubicBezTo>
                  <a:pt x="4212405" y="781131"/>
                  <a:pt x="4221909" y="789308"/>
                  <a:pt x="4232953" y="794830"/>
                </a:cubicBezTo>
                <a:cubicBezTo>
                  <a:pt x="4242640" y="799673"/>
                  <a:pt x="4254373" y="799731"/>
                  <a:pt x="4263776" y="805104"/>
                </a:cubicBezTo>
                <a:cubicBezTo>
                  <a:pt x="4278500" y="813517"/>
                  <a:pt x="4312067" y="839783"/>
                  <a:pt x="4325421" y="856475"/>
                </a:cubicBezTo>
                <a:cubicBezTo>
                  <a:pt x="4333135" y="866117"/>
                  <a:pt x="4339120" y="877023"/>
                  <a:pt x="4345969" y="887297"/>
                </a:cubicBezTo>
                <a:cubicBezTo>
                  <a:pt x="4349394" y="897571"/>
                  <a:pt x="4356243" y="907290"/>
                  <a:pt x="4356243" y="918120"/>
                </a:cubicBezTo>
                <a:cubicBezTo>
                  <a:pt x="4356243" y="1347196"/>
                  <a:pt x="4370456" y="1243809"/>
                  <a:pt x="4335695" y="1452376"/>
                </a:cubicBezTo>
                <a:cubicBezTo>
                  <a:pt x="4339120" y="1603064"/>
                  <a:pt x="4341538" y="1753778"/>
                  <a:pt x="4345969" y="1904439"/>
                </a:cubicBezTo>
                <a:cubicBezTo>
                  <a:pt x="4353131" y="2147958"/>
                  <a:pt x="4343727" y="2075919"/>
                  <a:pt x="4366517" y="2212664"/>
                </a:cubicBezTo>
                <a:cubicBezTo>
                  <a:pt x="4370446" y="2267671"/>
                  <a:pt x="4375603" y="2375650"/>
                  <a:pt x="4387066" y="2438695"/>
                </a:cubicBezTo>
                <a:cubicBezTo>
                  <a:pt x="4389003" y="2449350"/>
                  <a:pt x="4394905" y="2458965"/>
                  <a:pt x="4397340" y="2469518"/>
                </a:cubicBezTo>
                <a:cubicBezTo>
                  <a:pt x="4431348" y="2616888"/>
                  <a:pt x="4403329" y="2528580"/>
                  <a:pt x="4428162" y="2603082"/>
                </a:cubicBezTo>
                <a:cubicBezTo>
                  <a:pt x="4431587" y="2644178"/>
                  <a:pt x="4432986" y="2685494"/>
                  <a:pt x="4438436" y="2726371"/>
                </a:cubicBezTo>
                <a:cubicBezTo>
                  <a:pt x="4439867" y="2737106"/>
                  <a:pt x="4441945" y="2748737"/>
                  <a:pt x="4448711" y="2757194"/>
                </a:cubicBezTo>
                <a:cubicBezTo>
                  <a:pt x="4456425" y="2766836"/>
                  <a:pt x="4468249" y="2772727"/>
                  <a:pt x="4479533" y="2777742"/>
                </a:cubicBezTo>
                <a:cubicBezTo>
                  <a:pt x="4499326" y="2786539"/>
                  <a:pt x="4520630" y="2791441"/>
                  <a:pt x="4541178" y="2798291"/>
                </a:cubicBezTo>
                <a:cubicBezTo>
                  <a:pt x="4551452" y="2801716"/>
                  <a:pt x="4561254" y="2807222"/>
                  <a:pt x="4572000" y="2808565"/>
                </a:cubicBezTo>
                <a:lnTo>
                  <a:pt x="4654194" y="2818839"/>
                </a:lnTo>
                <a:cubicBezTo>
                  <a:pt x="4664468" y="2822264"/>
                  <a:pt x="4674510" y="2826486"/>
                  <a:pt x="4685016" y="2829113"/>
                </a:cubicBezTo>
                <a:cubicBezTo>
                  <a:pt x="4796535" y="2856992"/>
                  <a:pt x="4905437" y="2845424"/>
                  <a:pt x="5024063" y="2849661"/>
                </a:cubicBezTo>
                <a:cubicBezTo>
                  <a:pt x="5034337" y="2853086"/>
                  <a:pt x="5044438" y="2857085"/>
                  <a:pt x="5054886" y="2859935"/>
                </a:cubicBezTo>
                <a:cubicBezTo>
                  <a:pt x="5082132" y="2867366"/>
                  <a:pt x="5137079" y="2880484"/>
                  <a:pt x="5137079" y="2880484"/>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p:cNvSpPr>
            <a:spLocks noGrp="1"/>
          </p:cNvSpPr>
          <p:nvPr>
            <p:ph type="sldNum" sz="quarter" idx="12"/>
          </p:nvPr>
        </p:nvSpPr>
        <p:spPr/>
        <p:txBody>
          <a:bodyPr/>
          <a:lstStyle/>
          <a:p>
            <a:fld id="{7E143334-4AB7-49CA-B52F-E6E20F79A69B}" type="slidenum">
              <a:rPr lang="ko-KR" altLang="en-US" smtClean="0"/>
              <a:pPr/>
              <a:t>63</a:t>
            </a:fld>
            <a:endParaRPr lang="ko-KR" altLang="en-US"/>
          </a:p>
        </p:txBody>
      </p:sp>
      <p:sp>
        <p:nvSpPr>
          <p:cNvPr id="8" name="TextBox 7"/>
          <p:cNvSpPr txBox="1"/>
          <p:nvPr/>
        </p:nvSpPr>
        <p:spPr>
          <a:xfrm>
            <a:off x="5097206" y="4674776"/>
            <a:ext cx="1277914" cy="400110"/>
          </a:xfrm>
          <a:prstGeom prst="rect">
            <a:avLst/>
          </a:prstGeom>
          <a:noFill/>
        </p:spPr>
        <p:txBody>
          <a:bodyPr wrap="none" rtlCol="0">
            <a:spAutoFit/>
          </a:bodyPr>
          <a:lstStyle/>
          <a:p>
            <a:r>
              <a:rPr lang="en-US" altLang="ko-KR" sz="2000" b="1" dirty="0">
                <a:solidFill>
                  <a:schemeClr val="bg2">
                    <a:lumMod val="50000"/>
                  </a:schemeClr>
                </a:solidFill>
                <a:latin typeface="Calibri" panose="020F0502020204030204" pitchFamily="34" charset="0"/>
              </a:rPr>
              <a:t>Command</a:t>
            </a:r>
            <a:endParaRPr lang="ko-KR" altLang="en-US" sz="2000" b="1" dirty="0">
              <a:solidFill>
                <a:schemeClr val="bg2">
                  <a:lumMod val="50000"/>
                </a:schemeClr>
              </a:solidFill>
              <a:latin typeface="Calibri" panose="020F0502020204030204" pitchFamily="34" charset="0"/>
            </a:endParaRPr>
          </a:p>
        </p:txBody>
      </p:sp>
      <p:sp>
        <p:nvSpPr>
          <p:cNvPr id="10" name="TextBox 9"/>
          <p:cNvSpPr txBox="1"/>
          <p:nvPr/>
        </p:nvSpPr>
        <p:spPr>
          <a:xfrm>
            <a:off x="5340509" y="2285287"/>
            <a:ext cx="2377574" cy="400110"/>
          </a:xfrm>
          <a:prstGeom prst="rect">
            <a:avLst/>
          </a:prstGeom>
          <a:noFill/>
        </p:spPr>
        <p:txBody>
          <a:bodyPr wrap="none" rtlCol="0">
            <a:spAutoFit/>
          </a:bodyPr>
          <a:lstStyle/>
          <a:p>
            <a:r>
              <a:rPr lang="en-US" altLang="ko-KR" sz="2000" b="1" dirty="0">
                <a:solidFill>
                  <a:srgbClr val="FF0000"/>
                </a:solidFill>
                <a:latin typeface="Calibri" panose="020F0502020204030204" pitchFamily="34" charset="0"/>
              </a:rPr>
              <a:t>Input / Output Block</a:t>
            </a:r>
            <a:endParaRPr lang="ko-KR" altLang="en-US" sz="2000" b="1" dirty="0">
              <a:solidFill>
                <a:srgbClr val="FF0000"/>
              </a:solidFill>
              <a:latin typeface="Calibri" panose="020F0502020204030204" pitchFamily="34" charset="0"/>
            </a:endParaRPr>
          </a:p>
        </p:txBody>
      </p:sp>
    </p:spTree>
    <p:extLst>
      <p:ext uri="{BB962C8B-B14F-4D97-AF65-F5344CB8AC3E}">
        <p14:creationId xmlns:p14="http://schemas.microsoft.com/office/powerpoint/2010/main" val="73966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Lecture Summary</a:t>
            </a:r>
            <a:endParaRPr lang="ko-KR" altLang="en-US" dirty="0"/>
          </a:p>
        </p:txBody>
      </p:sp>
      <p:sp>
        <p:nvSpPr>
          <p:cNvPr id="3" name="내용 개체 틀 2"/>
          <p:cNvSpPr>
            <a:spLocks noGrp="1"/>
          </p:cNvSpPr>
          <p:nvPr>
            <p:ph idx="1"/>
          </p:nvPr>
        </p:nvSpPr>
        <p:spPr>
          <a:xfrm>
            <a:off x="838200" y="1825624"/>
            <a:ext cx="10515600" cy="4970591"/>
          </a:xfrm>
        </p:spPr>
        <p:txBody>
          <a:bodyPr>
            <a:normAutofit lnSpcReduction="10000"/>
          </a:bodyPr>
          <a:lstStyle/>
          <a:p>
            <a:r>
              <a:rPr lang="en-US" altLang="ko-KR" dirty="0"/>
              <a:t>How can simple matrix multiplication outperform human?</a:t>
            </a:r>
          </a:p>
          <a:p>
            <a:pPr lvl="1"/>
            <a:r>
              <a:rPr lang="en-US" altLang="ko-KR" dirty="0"/>
              <a:t>Human neural system does matrix multiplication</a:t>
            </a:r>
          </a:p>
          <a:p>
            <a:endParaRPr lang="en-US" altLang="ko-KR" dirty="0"/>
          </a:p>
          <a:p>
            <a:endParaRPr lang="en-US" altLang="ko-KR" dirty="0"/>
          </a:p>
          <a:p>
            <a:endParaRPr lang="en-US" altLang="ko-KR" dirty="0"/>
          </a:p>
          <a:p>
            <a:endParaRPr lang="en-US" altLang="ko-KR" dirty="0"/>
          </a:p>
          <a:p>
            <a:r>
              <a:rPr lang="en-US" altLang="ko-KR" dirty="0"/>
              <a:t>How does the current hardware system run neural networks?</a:t>
            </a:r>
          </a:p>
          <a:p>
            <a:pPr lvl="1"/>
            <a:r>
              <a:rPr lang="en-US" altLang="ko-KR" dirty="0"/>
              <a:t>Matrix multiplication and other small functions run on</a:t>
            </a:r>
          </a:p>
          <a:p>
            <a:pPr lvl="2"/>
            <a:r>
              <a:rPr lang="en-US" altLang="ko-KR" dirty="0"/>
              <a:t>GPU, dedicated chips or FPGAs, e.g., Google TPU, Microsoft Catapult v2, …</a:t>
            </a:r>
          </a:p>
          <a:p>
            <a:r>
              <a:rPr lang="en-US" altLang="ko-KR" dirty="0"/>
              <a:t>What does our hardware MV do in neural networks?</a:t>
            </a:r>
          </a:p>
          <a:p>
            <a:pPr lvl="1"/>
            <a:r>
              <a:rPr lang="en-US" altLang="ko-KR" dirty="0"/>
              <a:t>Accelerating block MV multiplication called by MLP application software</a:t>
            </a:r>
          </a:p>
        </p:txBody>
      </p:sp>
      <p:sp>
        <p:nvSpPr>
          <p:cNvPr id="4" name="슬라이드 번호 개체 틀 3"/>
          <p:cNvSpPr>
            <a:spLocks noGrp="1"/>
          </p:cNvSpPr>
          <p:nvPr>
            <p:ph type="sldNum" sz="quarter" idx="12"/>
          </p:nvPr>
        </p:nvSpPr>
        <p:spPr/>
        <p:txBody>
          <a:bodyPr/>
          <a:lstStyle/>
          <a:p>
            <a:fld id="{83AE5BEB-1B24-4853-993F-A06857DB8BF3}" type="slidenum">
              <a:rPr lang="ko-KR" altLang="en-US" smtClean="0">
                <a:solidFill>
                  <a:prstClr val="black">
                    <a:tint val="75000"/>
                  </a:prstClr>
                </a:solidFill>
              </a:rPr>
              <a:pPr/>
              <a:t>64</a:t>
            </a:fld>
            <a:endParaRPr lang="ko-KR" altLang="en-US">
              <a:solidFill>
                <a:prstClr val="black">
                  <a:tint val="75000"/>
                </a:prstClr>
              </a:solidFill>
            </a:endParaRPr>
          </a:p>
        </p:txBody>
      </p:sp>
      <p:grpSp>
        <p:nvGrpSpPr>
          <p:cNvPr id="9" name="그룹 8"/>
          <p:cNvGrpSpPr/>
          <p:nvPr/>
        </p:nvGrpSpPr>
        <p:grpSpPr>
          <a:xfrm>
            <a:off x="7259594" y="2667815"/>
            <a:ext cx="2652584" cy="1675456"/>
            <a:chOff x="7230490" y="2514472"/>
            <a:chExt cx="4014406" cy="2649307"/>
          </a:xfrm>
        </p:grpSpPr>
        <p:pic>
          <p:nvPicPr>
            <p:cNvPr id="10" name="Picture 10" descr="https://blog.dbrgn.ch/images/2013/3/26/perceptr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490" y="2514472"/>
              <a:ext cx="4014406" cy="26493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372218" y="2949638"/>
              <a:ext cx="1605439" cy="307777"/>
            </a:xfrm>
            <a:prstGeom prst="rect">
              <a:avLst/>
            </a:prstGeom>
            <a:noFill/>
          </p:spPr>
          <p:txBody>
            <a:bodyPr wrap="none" rtlCol="0">
              <a:spAutoFit/>
            </a:bodyPr>
            <a:lstStyle/>
            <a:p>
              <a:r>
                <a:rPr lang="en-US" altLang="ko-KR" sz="1400" dirty="0">
                  <a:solidFill>
                    <a:srgbClr val="FF0000"/>
                  </a:solidFill>
                  <a:latin typeface="Tahoma" panose="020B0604030504040204" pitchFamily="34" charset="0"/>
                  <a:ea typeface="Tahoma" panose="020B0604030504040204" pitchFamily="34" charset="0"/>
                  <a:cs typeface="Tahoma" panose="020B0604030504040204" pitchFamily="34" charset="0"/>
                </a:rPr>
                <a:t>V*V multiplication</a:t>
              </a:r>
              <a:endParaRPr lang="ko-KR" altLang="en-US" sz="1400" dirty="0">
                <a:solidFill>
                  <a:srgbClr val="FF0000"/>
                </a:solidFill>
                <a:latin typeface="Tahoma" panose="020B0604030504040204" pitchFamily="34" charset="0"/>
                <a:cs typeface="Tahoma" panose="020B0604030504040204" pitchFamily="34" charset="0"/>
              </a:endParaRPr>
            </a:p>
          </p:txBody>
        </p:sp>
      </p:grpSp>
      <p:pic>
        <p:nvPicPr>
          <p:cNvPr id="12" name="그림 11"/>
          <p:cNvPicPr>
            <a:picLocks noChangeAspect="1"/>
          </p:cNvPicPr>
          <p:nvPr/>
        </p:nvPicPr>
        <p:blipFill>
          <a:blip r:embed="rId4"/>
          <a:stretch>
            <a:fillRect/>
          </a:stretch>
        </p:blipFill>
        <p:spPr>
          <a:xfrm>
            <a:off x="2636110" y="2722100"/>
            <a:ext cx="3690549" cy="1621171"/>
          </a:xfrm>
          <a:prstGeom prst="rect">
            <a:avLst/>
          </a:prstGeom>
        </p:spPr>
      </p:pic>
    </p:spTree>
    <p:extLst>
      <p:ext uri="{BB962C8B-B14F-4D97-AF65-F5344CB8AC3E}">
        <p14:creationId xmlns:p14="http://schemas.microsoft.com/office/powerpoint/2010/main" val="2268129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16B6B6-FE6C-1F40-95CE-2F91C2B64810}"/>
              </a:ext>
            </a:extLst>
          </p:cNvPr>
          <p:cNvSpPr>
            <a:spLocks noGrp="1"/>
          </p:cNvSpPr>
          <p:nvPr>
            <p:ph type="title"/>
          </p:nvPr>
        </p:nvSpPr>
        <p:spPr/>
        <p:txBody>
          <a:bodyPr/>
          <a:lstStyle/>
          <a:p>
            <a:r>
              <a:rPr kumimoji="1" lang="en-US" altLang="ko-KR" dirty="0"/>
              <a:t>Weekly Schedule</a:t>
            </a:r>
            <a:endParaRPr kumimoji="1" lang="ko-KR" altLang="en-US" dirty="0"/>
          </a:p>
        </p:txBody>
      </p:sp>
      <p:sp>
        <p:nvSpPr>
          <p:cNvPr id="3" name="내용 개체 틀 2">
            <a:extLst>
              <a:ext uri="{FF2B5EF4-FFF2-40B4-BE49-F238E27FC236}">
                <a16:creationId xmlns:a16="http://schemas.microsoft.com/office/drawing/2014/main" id="{B48DD35E-4AB2-FB45-B847-A16292DA41C2}"/>
              </a:ext>
            </a:extLst>
          </p:cNvPr>
          <p:cNvSpPr>
            <a:spLocks noGrp="1"/>
          </p:cNvSpPr>
          <p:nvPr>
            <p:ph idx="1"/>
          </p:nvPr>
        </p:nvSpPr>
        <p:spPr>
          <a:xfrm>
            <a:off x="838200" y="1825624"/>
            <a:ext cx="10515600" cy="4816475"/>
          </a:xfrm>
        </p:spPr>
        <p:txBody>
          <a:bodyPr>
            <a:normAutofit fontScale="55000" lnSpcReduction="20000"/>
          </a:bodyPr>
          <a:lstStyle/>
          <a:p>
            <a:r>
              <a:rPr lang="en-US" altLang="ko-KR" dirty="0"/>
              <a:t>W1 17 Application (deep learning on FPGA)/</a:t>
            </a:r>
            <a:r>
              <a:rPr lang="en-US" altLang="ko-KR" dirty="0">
                <a:solidFill>
                  <a:srgbClr val="0070C0"/>
                </a:solidFill>
              </a:rPr>
              <a:t>SW app (MNIST/CIFAR)</a:t>
            </a:r>
          </a:p>
          <a:p>
            <a:r>
              <a:rPr lang="en-US" altLang="ko-KR" dirty="0"/>
              <a:t>W2 25 Verilog 1 Basics/</a:t>
            </a:r>
            <a:r>
              <a:rPr lang="en-US" altLang="ko-KR" dirty="0" err="1"/>
              <a:t>Vivado</a:t>
            </a:r>
            <a:r>
              <a:rPr lang="en-US" altLang="ko-KR" dirty="0"/>
              <a:t> tutorial (verification level of HW design)   </a:t>
            </a:r>
          </a:p>
          <a:p>
            <a:r>
              <a:rPr lang="en-US" altLang="ko-KR" dirty="0"/>
              <a:t>W3 4/1 Verilog 2</a:t>
            </a:r>
            <a:r>
              <a:rPr lang="ko-KR" altLang="en-US" dirty="0"/>
              <a:t> </a:t>
            </a:r>
            <a:r>
              <a:rPr lang="en-US" altLang="ko-KR" dirty="0"/>
              <a:t>Combinational circuits (Video pre-view homework</a:t>
            </a:r>
            <a:r>
              <a:rPr lang="ko-KR" altLang="en-US" dirty="0"/>
              <a:t> </a:t>
            </a:r>
            <a:r>
              <a:rPr lang="en-US" altLang="ko-KR" dirty="0"/>
              <a:t>+ TA Q&amp;A)/Simple adder using </a:t>
            </a:r>
            <a:r>
              <a:rPr lang="en-US" altLang="ko-KR" dirty="0" err="1"/>
              <a:t>dsp</a:t>
            </a:r>
            <a:r>
              <a:rPr lang="en-US" altLang="ko-KR" dirty="0"/>
              <a:t> (V+V, Verilog intro)</a:t>
            </a:r>
          </a:p>
          <a:p>
            <a:r>
              <a:rPr lang="en-US" altLang="ko-KR" dirty="0"/>
              <a:t>W4 8 Verilog 3 Sequential circuits/V*V processing element (PE) design 1</a:t>
            </a:r>
          </a:p>
          <a:p>
            <a:r>
              <a:rPr lang="en-US" altLang="ko-KR" dirty="0"/>
              <a:t>W5 15 Verilog 4 Design example &amp; synthesizable code/V*V processing element (PE) design 2</a:t>
            </a:r>
          </a:p>
          <a:p>
            <a:r>
              <a:rPr lang="en-US" altLang="ko-KR" dirty="0"/>
              <a:t>W6 22 Intro to Zynq &amp; MV accelerator design/Zynq FPGA &amp; synthesis,</a:t>
            </a:r>
            <a:r>
              <a:rPr lang="ko-KR" altLang="en-US" dirty="0"/>
              <a:t> </a:t>
            </a:r>
            <a:r>
              <a:rPr lang="en-US" altLang="ko-KR" dirty="0"/>
              <a:t>continue VV design &amp; start MV accelerator design</a:t>
            </a:r>
          </a:p>
          <a:p>
            <a:r>
              <a:rPr lang="en-US" altLang="ko-KR" dirty="0"/>
              <a:t>W7 29 Mid-term exam/No practice</a:t>
            </a:r>
          </a:p>
          <a:p>
            <a:r>
              <a:rPr lang="en-US" altLang="ko-KR" dirty="0"/>
              <a:t>W8 5/6 Main memory (physical &amp; virtual)/OS+FPGA (HOST~DEVICE) communication &amp; MV design 2</a:t>
            </a:r>
          </a:p>
          <a:p>
            <a:r>
              <a:rPr lang="en-US" altLang="ko-KR" dirty="0"/>
              <a:t>W9 13 Bus and DMA (Video pre-view</a:t>
            </a:r>
            <a:r>
              <a:rPr lang="ko-KR" altLang="en-US" dirty="0"/>
              <a:t> </a:t>
            </a:r>
            <a:r>
              <a:rPr lang="en-US" altLang="ko-KR" dirty="0"/>
              <a:t>+ TA Q&amp;A)/custom IP &amp; MV design 3</a:t>
            </a:r>
          </a:p>
          <a:p>
            <a:r>
              <a:rPr lang="en-US" altLang="ko-KR" dirty="0"/>
              <a:t>W10 20 Convolution lowering and matrix multiplication accelerator/Convolution lowering (V0)</a:t>
            </a:r>
          </a:p>
          <a:p>
            <a:r>
              <a:rPr lang="en-US" altLang="ko-KR" dirty="0"/>
              <a:t>W11 27 Advanced deep learning #1 quantization for low precision computation/V0+DMA+8b </a:t>
            </a:r>
          </a:p>
          <a:p>
            <a:r>
              <a:rPr lang="en-US" altLang="ko-KR" dirty="0"/>
              <a:t>W12 6/3 Advanced deep learning #2 zero skipping/V0+DMA+8b+zero-skipping 1</a:t>
            </a:r>
          </a:p>
          <a:p>
            <a:r>
              <a:rPr lang="en-US" altLang="ko-KR" dirty="0"/>
              <a:t>W13 10 Lecture summary/V0+DMA+8b+zero-skipping 2</a:t>
            </a:r>
          </a:p>
          <a:p>
            <a:r>
              <a:rPr lang="en-US" altLang="ko-KR" dirty="0"/>
              <a:t>W14 17 Final exam/Term project (V0+DMA+8b+zero) submission</a:t>
            </a:r>
            <a:endParaRPr kumimoji="1" lang="ko-KR" altLang="en-US" dirty="0"/>
          </a:p>
        </p:txBody>
      </p:sp>
    </p:spTree>
    <p:extLst>
      <p:ext uri="{BB962C8B-B14F-4D97-AF65-F5344CB8AC3E}">
        <p14:creationId xmlns:p14="http://schemas.microsoft.com/office/powerpoint/2010/main" val="491828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0102A1-1C70-FA4A-8572-2C8C4B96C19A}"/>
              </a:ext>
            </a:extLst>
          </p:cNvPr>
          <p:cNvSpPr>
            <a:spLocks noGrp="1"/>
          </p:cNvSpPr>
          <p:nvPr>
            <p:ph type="title"/>
          </p:nvPr>
        </p:nvSpPr>
        <p:spPr/>
        <p:txBody>
          <a:bodyPr/>
          <a:lstStyle/>
          <a:p>
            <a:r>
              <a:rPr lang="en-US" altLang="ko-KR" dirty="0"/>
              <a:t>Introduction to this week’s lab</a:t>
            </a:r>
            <a:endParaRPr kumimoji="1" lang="ko-KR" altLang="en-US" dirty="0"/>
          </a:p>
        </p:txBody>
      </p:sp>
      <p:sp>
        <p:nvSpPr>
          <p:cNvPr id="3" name="내용 개체 틀 2">
            <a:extLst>
              <a:ext uri="{FF2B5EF4-FFF2-40B4-BE49-F238E27FC236}">
                <a16:creationId xmlns:a16="http://schemas.microsoft.com/office/drawing/2014/main" id="{E91A4C2F-10D8-4645-A8DA-680865AA5E6E}"/>
              </a:ext>
            </a:extLst>
          </p:cNvPr>
          <p:cNvSpPr>
            <a:spLocks noGrp="1"/>
          </p:cNvSpPr>
          <p:nvPr>
            <p:ph idx="1"/>
          </p:nvPr>
        </p:nvSpPr>
        <p:spPr>
          <a:xfrm>
            <a:off x="838200" y="1825625"/>
            <a:ext cx="10515600" cy="4764586"/>
          </a:xfrm>
        </p:spPr>
        <p:txBody>
          <a:bodyPr>
            <a:normAutofit fontScale="70000" lnSpcReduction="20000"/>
          </a:bodyPr>
          <a:lstStyle/>
          <a:p>
            <a:pPr>
              <a:lnSpc>
                <a:spcPct val="120000"/>
              </a:lnSpc>
            </a:pPr>
            <a:r>
              <a:rPr lang="en-US" altLang="ko-KR" dirty="0"/>
              <a:t>In this semester, we have the following design flow</a:t>
            </a:r>
          </a:p>
          <a:p>
            <a:pPr>
              <a:lnSpc>
                <a:spcPct val="120000"/>
              </a:lnSpc>
            </a:pPr>
            <a:r>
              <a:rPr lang="en-US" altLang="ko-KR" dirty="0">
                <a:solidFill>
                  <a:srgbClr val="0070C0"/>
                </a:solidFill>
              </a:rPr>
              <a:t>Software design of our target CNN</a:t>
            </a:r>
          </a:p>
          <a:p>
            <a:pPr lvl="1">
              <a:lnSpc>
                <a:spcPct val="120000"/>
              </a:lnSpc>
            </a:pPr>
            <a:r>
              <a:rPr lang="en-US" altLang="ko-KR" dirty="0"/>
              <a:t>MV multiplication is still software implementation</a:t>
            </a:r>
          </a:p>
          <a:p>
            <a:pPr>
              <a:lnSpc>
                <a:spcPct val="120000"/>
              </a:lnSpc>
            </a:pPr>
            <a:r>
              <a:rPr lang="en-US" altLang="ko-KR" dirty="0"/>
              <a:t>Hardware (Verilog) design of MV accelerator</a:t>
            </a:r>
          </a:p>
          <a:p>
            <a:pPr>
              <a:lnSpc>
                <a:spcPct val="120000"/>
              </a:lnSpc>
            </a:pPr>
            <a:r>
              <a:rPr lang="en-US" altLang="ko-KR" dirty="0"/>
              <a:t>Software/hardware integration, e.g., calling MV accelerator from your software code</a:t>
            </a:r>
          </a:p>
          <a:p>
            <a:pPr>
              <a:lnSpc>
                <a:spcPct val="120000"/>
              </a:lnSpc>
            </a:pPr>
            <a:r>
              <a:rPr lang="en-US" altLang="ko-KR" dirty="0"/>
              <a:t>Optimizing software/hardware design</a:t>
            </a:r>
          </a:p>
          <a:p>
            <a:pPr lvl="1">
              <a:lnSpc>
                <a:spcPct val="120000"/>
              </a:lnSpc>
            </a:pPr>
            <a:r>
              <a:rPr lang="en-US" altLang="ko-KR" dirty="0"/>
              <a:t>DMA, 32bit to 8bit, zero skipping</a:t>
            </a:r>
          </a:p>
          <a:p>
            <a:pPr>
              <a:lnSpc>
                <a:spcPct val="120000"/>
              </a:lnSpc>
            </a:pPr>
            <a:endParaRPr lang="en-US" altLang="ko-KR" dirty="0"/>
          </a:p>
          <a:p>
            <a:pPr>
              <a:lnSpc>
                <a:spcPct val="120000"/>
              </a:lnSpc>
            </a:pPr>
            <a:r>
              <a:rPr lang="en-US" altLang="ko-KR" dirty="0"/>
              <a:t>Week 1</a:t>
            </a:r>
          </a:p>
          <a:p>
            <a:pPr lvl="1">
              <a:lnSpc>
                <a:spcPct val="120000"/>
              </a:lnSpc>
            </a:pPr>
            <a:r>
              <a:rPr lang="en-US" altLang="ko-KR" dirty="0">
                <a:solidFill>
                  <a:srgbClr val="0070C0"/>
                </a:solidFill>
              </a:rPr>
              <a:t>Software design of our target CNN</a:t>
            </a:r>
          </a:p>
          <a:p>
            <a:pPr lvl="1">
              <a:lnSpc>
                <a:spcPct val="120000"/>
              </a:lnSpc>
            </a:pPr>
            <a:r>
              <a:rPr lang="en-US" altLang="ko-KR" dirty="0"/>
              <a:t>Converting a portion of software code (blocking MV multiplication) to a function call (which will execute the hardware MV accelerator after your hardware is ready) while considering the number of function calls.</a:t>
            </a:r>
            <a:endParaRPr kumimoji="1" lang="ko-KR" altLang="en-US" dirty="0"/>
          </a:p>
        </p:txBody>
      </p:sp>
    </p:spTree>
    <p:extLst>
      <p:ext uri="{BB962C8B-B14F-4D97-AF65-F5344CB8AC3E}">
        <p14:creationId xmlns:p14="http://schemas.microsoft.com/office/powerpoint/2010/main" val="819418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dirty="0"/>
              <a:t>Summary and Q&amp;A</a:t>
            </a:r>
            <a:endParaRPr lang="ko-KR" altLang="en-US" dirty="0"/>
          </a:p>
        </p:txBody>
      </p:sp>
      <p:sp>
        <p:nvSpPr>
          <p:cNvPr id="3" name="내용 개체 틀 2">
            <a:extLst>
              <a:ext uri="{FF2B5EF4-FFF2-40B4-BE49-F238E27FC236}">
                <a16:creationId xmlns:a16="http://schemas.microsoft.com/office/drawing/2014/main" id="{0556A546-2DFC-CC4D-9AC8-2D7171CD02C4}"/>
              </a:ext>
            </a:extLst>
          </p:cNvPr>
          <p:cNvSpPr>
            <a:spLocks noGrp="1"/>
          </p:cNvSpPr>
          <p:nvPr>
            <p:ph idx="1"/>
          </p:nvPr>
        </p:nvSpPr>
        <p:spPr/>
        <p:txBody>
          <a:bodyPr/>
          <a:lstStyle/>
          <a:p>
            <a:r>
              <a:rPr lang="en-US" altLang="ko-KR" dirty="0"/>
              <a:t>Before lecture</a:t>
            </a:r>
          </a:p>
          <a:p>
            <a:pPr lvl="1"/>
            <a:r>
              <a:rPr lang="en-US" altLang="ko-KR" dirty="0"/>
              <a:t>Send your questions to </a:t>
            </a:r>
            <a:r>
              <a:rPr lang="en-US" altLang="ko-KR" dirty="0" err="1"/>
              <a:t>eTL</a:t>
            </a:r>
            <a:r>
              <a:rPr lang="en-US" altLang="ko-KR" dirty="0"/>
              <a:t> by 11:59pm, Monday, March 16</a:t>
            </a:r>
          </a:p>
          <a:p>
            <a:r>
              <a:rPr lang="en-US" altLang="ko-KR" dirty="0"/>
              <a:t>After lecture</a:t>
            </a:r>
          </a:p>
          <a:p>
            <a:pPr lvl="1"/>
            <a:r>
              <a:rPr lang="en-US" altLang="ko-KR" dirty="0"/>
              <a:t>Upload your 1-page lecture summary in Word file and questions, if any, to </a:t>
            </a:r>
            <a:r>
              <a:rPr lang="en-US" altLang="ko-KR" dirty="0" err="1"/>
              <a:t>eTL</a:t>
            </a:r>
            <a:endParaRPr kumimoji="1" lang="ko-KR" altLang="en-US" dirty="0"/>
          </a:p>
        </p:txBody>
      </p:sp>
      <p:sp>
        <p:nvSpPr>
          <p:cNvPr id="2" name="슬라이드 번호 개체 틀 1"/>
          <p:cNvSpPr>
            <a:spLocks noGrp="1"/>
          </p:cNvSpPr>
          <p:nvPr>
            <p:ph type="sldNum" sz="quarter" idx="12"/>
          </p:nvPr>
        </p:nvSpPr>
        <p:spPr/>
        <p:txBody>
          <a:bodyPr/>
          <a:lstStyle/>
          <a:p>
            <a:fld id="{83AE5BEB-1B24-4853-993F-A06857DB8BF3}" type="slidenum">
              <a:rPr lang="ko-KR" altLang="en-US" smtClean="0"/>
              <a:pPr/>
              <a:t>67</a:t>
            </a:fld>
            <a:endParaRPr lang="ko-KR" altLang="en-US"/>
          </a:p>
        </p:txBody>
      </p:sp>
    </p:spTree>
    <p:extLst>
      <p:ext uri="{BB962C8B-B14F-4D97-AF65-F5344CB8AC3E}">
        <p14:creationId xmlns:p14="http://schemas.microsoft.com/office/powerpoint/2010/main" val="3864168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ttps://blog.dbrgn.ch/images/2013/3/26/perceptr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0490" y="2514472"/>
            <a:ext cx="4014406" cy="264930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8372218" y="2949638"/>
            <a:ext cx="2009589" cy="369332"/>
          </a:xfrm>
          <a:prstGeom prst="rect">
            <a:avLst/>
          </a:prstGeom>
          <a:noFill/>
        </p:spPr>
        <p:txBody>
          <a:bodyPr wrap="none" rtlCol="0">
            <a:spAutoFit/>
          </a:bodyPr>
          <a:lstStyle/>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V*V multiplication</a:t>
            </a:r>
            <a:endParaRPr lang="ko-KR" altLang="en-US" dirty="0">
              <a:solidFill>
                <a:srgbClr val="FF0000"/>
              </a:solidFill>
              <a:latin typeface="Tahoma" panose="020B0604030504040204" pitchFamily="34" charset="0"/>
              <a:cs typeface="Tahoma" panose="020B0604030504040204" pitchFamily="34" charset="0"/>
            </a:endParaRPr>
          </a:p>
        </p:txBody>
      </p:sp>
      <p:sp>
        <p:nvSpPr>
          <p:cNvPr id="15" name="TextBox 14"/>
          <p:cNvSpPr txBox="1"/>
          <p:nvPr/>
        </p:nvSpPr>
        <p:spPr>
          <a:xfrm>
            <a:off x="10472619" y="0"/>
            <a:ext cx="1719381" cy="369332"/>
          </a:xfrm>
          <a:prstGeom prst="rect">
            <a:avLst/>
          </a:prstGeom>
          <a:noFill/>
        </p:spPr>
        <p:txBody>
          <a:bodyPr wrap="none" rtlCol="0">
            <a:spAutoFit/>
          </a:bodyPr>
          <a:lstStyle/>
          <a:p>
            <a:r>
              <a:rPr lang="en-US" altLang="ko-KR" dirty="0">
                <a:latin typeface="Calibri" panose="020F0502020204030204" pitchFamily="34" charset="0"/>
                <a:ea typeface="Tahoma" panose="020B0604030504040204" pitchFamily="34" charset="0"/>
                <a:cs typeface="Tahoma" panose="020B0604030504040204" pitchFamily="34" charset="0"/>
              </a:rPr>
              <a:t>[</a:t>
            </a:r>
            <a:r>
              <a:rPr lang="en-US" altLang="ko-KR" dirty="0" err="1">
                <a:latin typeface="Calibri" panose="020F0502020204030204" pitchFamily="34" charset="0"/>
                <a:ea typeface="Tahoma" panose="020B0604030504040204" pitchFamily="34" charset="0"/>
                <a:cs typeface="Tahoma" panose="020B0604030504040204" pitchFamily="34" charset="0"/>
              </a:rPr>
              <a:t>Kolb_Whishaw</a:t>
            </a:r>
            <a:r>
              <a:rPr lang="en-US" altLang="ko-KR" dirty="0">
                <a:latin typeface="Calibri" panose="020F0502020204030204" pitchFamily="34" charset="0"/>
                <a:ea typeface="Tahoma" panose="020B0604030504040204" pitchFamily="34" charset="0"/>
                <a:cs typeface="Tahoma" panose="020B0604030504040204" pitchFamily="34" charset="0"/>
              </a:rPr>
              <a:t>]</a:t>
            </a:r>
            <a:endParaRPr lang="ko-KR" altLang="en-US" dirty="0">
              <a:latin typeface="Calibri" panose="020F0502020204030204" pitchFamily="34" charset="0"/>
              <a:cs typeface="Tahoma" panose="020B0604030504040204" pitchFamily="34" charset="0"/>
            </a:endParaRPr>
          </a:p>
        </p:txBody>
      </p:sp>
      <p:sp>
        <p:nvSpPr>
          <p:cNvPr id="4" name="제목 3"/>
          <p:cNvSpPr>
            <a:spLocks noGrp="1"/>
          </p:cNvSpPr>
          <p:nvPr>
            <p:ph type="title"/>
          </p:nvPr>
        </p:nvSpPr>
        <p:spPr/>
        <p:txBody>
          <a:bodyPr/>
          <a:lstStyle/>
          <a:p>
            <a:r>
              <a:rPr lang="en-US" altLang="ko-KR" dirty="0">
                <a:ea typeface="나눔고딕 ExtraBold" pitchFamily="50" charset="-127"/>
              </a:rPr>
              <a:t>Line Detection in V1 ~ V*V Multiplication for Each Direction</a:t>
            </a:r>
            <a:endParaRPr lang="ko-KR" altLang="en-US" dirty="0"/>
          </a:p>
        </p:txBody>
      </p:sp>
      <p:pic>
        <p:nvPicPr>
          <p:cNvPr id="2" name="그림 1"/>
          <p:cNvPicPr>
            <a:picLocks noChangeAspect="1"/>
          </p:cNvPicPr>
          <p:nvPr/>
        </p:nvPicPr>
        <p:blipFill>
          <a:blip r:embed="rId4"/>
          <a:stretch>
            <a:fillRect/>
          </a:stretch>
        </p:blipFill>
        <p:spPr>
          <a:xfrm>
            <a:off x="803444" y="1509456"/>
            <a:ext cx="5630306" cy="2473261"/>
          </a:xfrm>
          <a:prstGeom prst="rect">
            <a:avLst/>
          </a:prstGeom>
        </p:spPr>
      </p:pic>
      <p:pic>
        <p:nvPicPr>
          <p:cNvPr id="3" name="그림 2"/>
          <p:cNvPicPr>
            <a:picLocks noChangeAspect="1"/>
          </p:cNvPicPr>
          <p:nvPr/>
        </p:nvPicPr>
        <p:blipFill>
          <a:blip r:embed="rId5"/>
          <a:stretch>
            <a:fillRect/>
          </a:stretch>
        </p:blipFill>
        <p:spPr>
          <a:xfrm>
            <a:off x="803444" y="4225770"/>
            <a:ext cx="5630306" cy="2487810"/>
          </a:xfrm>
          <a:prstGeom prst="rect">
            <a:avLst/>
          </a:prstGeom>
        </p:spPr>
      </p:pic>
      <p:sp>
        <p:nvSpPr>
          <p:cNvPr id="8" name="TextBox 7">
            <a:extLst>
              <a:ext uri="{FF2B5EF4-FFF2-40B4-BE49-F238E27FC236}">
                <a16:creationId xmlns:a16="http://schemas.microsoft.com/office/drawing/2014/main" id="{F043F86D-6987-2445-993F-8C619DFBCD63}"/>
              </a:ext>
            </a:extLst>
          </p:cNvPr>
          <p:cNvSpPr txBox="1"/>
          <p:nvPr/>
        </p:nvSpPr>
        <p:spPr>
          <a:xfrm>
            <a:off x="9595537" y="4299911"/>
            <a:ext cx="2063129" cy="646331"/>
          </a:xfrm>
          <a:prstGeom prst="rect">
            <a:avLst/>
          </a:prstGeom>
          <a:noFill/>
        </p:spPr>
        <p:txBody>
          <a:bodyPr wrap="none" rtlCol="0">
            <a:spAutoFit/>
          </a:bodyPr>
          <a:lstStyle/>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Activation function</a:t>
            </a:r>
          </a:p>
          <a:p>
            <a:r>
              <a:rPr lang="en-US" altLang="ko-KR" dirty="0">
                <a:solidFill>
                  <a:srgbClr val="FF0000"/>
                </a:solidFill>
                <a:latin typeface="Tahoma" panose="020B0604030504040204" pitchFamily="34" charset="0"/>
                <a:ea typeface="Tahoma" panose="020B0604030504040204" pitchFamily="34" charset="0"/>
                <a:cs typeface="Tahoma" panose="020B0604030504040204" pitchFamily="34" charset="0"/>
              </a:rPr>
              <a:t>~ local decision</a:t>
            </a:r>
            <a:endParaRPr lang="ko-KR" altLang="en-US" dirty="0">
              <a:solidFill>
                <a:srgbClr val="FF0000"/>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3587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365125"/>
            <a:ext cx="12191999" cy="1325563"/>
          </a:xfrm>
        </p:spPr>
        <p:txBody>
          <a:bodyPr/>
          <a:lstStyle/>
          <a:p>
            <a:pPr algn="ctr"/>
            <a:r>
              <a:rPr lang="en-US" altLang="ko-KR" dirty="0">
                <a:ea typeface="나눔고딕 ExtraBold" pitchFamily="50" charset="-127"/>
              </a:rPr>
              <a:t>Ocular-Dominance Column for A Specific Direction: M*V Multiplication for Every Direction</a:t>
            </a:r>
            <a:endParaRPr lang="ko-KR" altLang="en-US" dirty="0"/>
          </a:p>
        </p:txBody>
      </p:sp>
      <p:pic>
        <p:nvPicPr>
          <p:cNvPr id="5" name="그림 4"/>
          <p:cNvPicPr>
            <a:picLocks noChangeAspect="1"/>
          </p:cNvPicPr>
          <p:nvPr/>
        </p:nvPicPr>
        <p:blipFill>
          <a:blip r:embed="rId3"/>
          <a:stretch>
            <a:fillRect/>
          </a:stretch>
        </p:blipFill>
        <p:spPr>
          <a:xfrm>
            <a:off x="6014254" y="2051768"/>
            <a:ext cx="6015321" cy="4350857"/>
          </a:xfrm>
          <a:prstGeom prst="rect">
            <a:avLst/>
          </a:prstGeom>
        </p:spPr>
      </p:pic>
      <p:sp>
        <p:nvSpPr>
          <p:cNvPr id="6" name="TextBox 5"/>
          <p:cNvSpPr txBox="1"/>
          <p:nvPr/>
        </p:nvSpPr>
        <p:spPr>
          <a:xfrm>
            <a:off x="10494109" y="-4207"/>
            <a:ext cx="1719381" cy="369332"/>
          </a:xfrm>
          <a:prstGeom prst="rect">
            <a:avLst/>
          </a:prstGeom>
          <a:noFill/>
        </p:spPr>
        <p:txBody>
          <a:bodyPr wrap="none" rtlCol="0">
            <a:spAutoFit/>
          </a:bodyPr>
          <a:lstStyle/>
          <a:p>
            <a:r>
              <a:rPr lang="en-US" altLang="ko-KR" dirty="0">
                <a:latin typeface="Calibri" panose="020F0502020204030204" pitchFamily="34" charset="0"/>
              </a:rPr>
              <a:t>[</a:t>
            </a:r>
            <a:r>
              <a:rPr lang="en-US" altLang="ko-KR" dirty="0" err="1">
                <a:latin typeface="Calibri" panose="020F0502020204030204" pitchFamily="34" charset="0"/>
              </a:rPr>
              <a:t>Kolb_Whishaw</a:t>
            </a:r>
            <a:r>
              <a:rPr lang="en-US" altLang="ko-KR" dirty="0">
                <a:latin typeface="Calibri" panose="020F0502020204030204" pitchFamily="34" charset="0"/>
              </a:rPr>
              <a:t>]</a:t>
            </a:r>
            <a:endParaRPr lang="ko-KR" altLang="en-US" dirty="0">
              <a:latin typeface="Calibri" panose="020F0502020204030204" pitchFamily="34" charset="0"/>
            </a:endParaRPr>
          </a:p>
        </p:txBody>
      </p:sp>
      <p:pic>
        <p:nvPicPr>
          <p:cNvPr id="7" name="그림 6"/>
          <p:cNvPicPr>
            <a:picLocks noChangeAspect="1"/>
          </p:cNvPicPr>
          <p:nvPr/>
        </p:nvPicPr>
        <p:blipFill>
          <a:blip r:embed="rId4"/>
          <a:stretch>
            <a:fillRect/>
          </a:stretch>
        </p:blipFill>
        <p:spPr>
          <a:xfrm>
            <a:off x="193844" y="1674214"/>
            <a:ext cx="5630306" cy="2473261"/>
          </a:xfrm>
          <a:prstGeom prst="rect">
            <a:avLst/>
          </a:prstGeom>
        </p:spPr>
      </p:pic>
      <p:pic>
        <p:nvPicPr>
          <p:cNvPr id="8" name="그림 7"/>
          <p:cNvPicPr>
            <a:picLocks noChangeAspect="1"/>
          </p:cNvPicPr>
          <p:nvPr/>
        </p:nvPicPr>
        <p:blipFill>
          <a:blip r:embed="rId5"/>
          <a:stretch>
            <a:fillRect/>
          </a:stretch>
        </p:blipFill>
        <p:spPr>
          <a:xfrm>
            <a:off x="193844" y="4234008"/>
            <a:ext cx="5630306" cy="2487810"/>
          </a:xfrm>
          <a:prstGeom prst="rect">
            <a:avLst/>
          </a:prstGeom>
        </p:spPr>
      </p:pic>
    </p:spTree>
    <p:extLst>
      <p:ext uri="{BB962C8B-B14F-4D97-AF65-F5344CB8AC3E}">
        <p14:creationId xmlns:p14="http://schemas.microsoft.com/office/powerpoint/2010/main" val="249074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Complex Cells and Location Invariance</a:t>
            </a:r>
            <a:endParaRPr lang="ko-KR" altLang="en-US" dirty="0"/>
          </a:p>
        </p:txBody>
      </p:sp>
      <p:sp>
        <p:nvSpPr>
          <p:cNvPr id="3" name="내용 개체 틀 2"/>
          <p:cNvSpPr>
            <a:spLocks noGrp="1"/>
          </p:cNvSpPr>
          <p:nvPr>
            <p:ph idx="1"/>
          </p:nvPr>
        </p:nvSpPr>
        <p:spPr/>
        <p:txBody>
          <a:bodyPr/>
          <a:lstStyle/>
          <a:p>
            <a:endParaRPr lang="ko-KR" altLang="en-US"/>
          </a:p>
        </p:txBody>
      </p:sp>
      <p:pic>
        <p:nvPicPr>
          <p:cNvPr id="6" name="그림 5"/>
          <p:cNvPicPr>
            <a:picLocks noChangeAspect="1"/>
          </p:cNvPicPr>
          <p:nvPr/>
        </p:nvPicPr>
        <p:blipFill>
          <a:blip r:embed="rId3"/>
          <a:stretch>
            <a:fillRect/>
          </a:stretch>
        </p:blipFill>
        <p:spPr>
          <a:xfrm>
            <a:off x="4859381" y="1782380"/>
            <a:ext cx="7084151" cy="4925985"/>
          </a:xfrm>
          <a:prstGeom prst="rect">
            <a:avLst/>
          </a:prstGeom>
        </p:spPr>
      </p:pic>
      <p:pic>
        <p:nvPicPr>
          <p:cNvPr id="7" name="그림 6"/>
          <p:cNvPicPr>
            <a:picLocks noChangeAspect="1"/>
          </p:cNvPicPr>
          <p:nvPr/>
        </p:nvPicPr>
        <p:blipFill>
          <a:blip r:embed="rId4"/>
          <a:stretch>
            <a:fillRect/>
          </a:stretch>
        </p:blipFill>
        <p:spPr>
          <a:xfrm>
            <a:off x="677302" y="1949823"/>
            <a:ext cx="3458736" cy="4362077"/>
          </a:xfrm>
          <a:prstGeom prst="rect">
            <a:avLst/>
          </a:prstGeom>
        </p:spPr>
      </p:pic>
      <p:sp>
        <p:nvSpPr>
          <p:cNvPr id="10" name="TextBox 9"/>
          <p:cNvSpPr txBox="1"/>
          <p:nvPr/>
        </p:nvSpPr>
        <p:spPr>
          <a:xfrm>
            <a:off x="10472619" y="0"/>
            <a:ext cx="1719381" cy="369332"/>
          </a:xfrm>
          <a:prstGeom prst="rect">
            <a:avLst/>
          </a:prstGeom>
          <a:noFill/>
        </p:spPr>
        <p:txBody>
          <a:bodyPr wrap="none" rtlCol="0">
            <a:spAutoFit/>
          </a:bodyPr>
          <a:lstStyle/>
          <a:p>
            <a:r>
              <a:rPr lang="en-US" altLang="ko-KR" dirty="0">
                <a:latin typeface="Calibri" panose="020F0502020204030204" pitchFamily="34" charset="0"/>
              </a:rPr>
              <a:t>[</a:t>
            </a:r>
            <a:r>
              <a:rPr lang="en-US" altLang="ko-KR" dirty="0" err="1">
                <a:latin typeface="Calibri" panose="020F0502020204030204" pitchFamily="34" charset="0"/>
              </a:rPr>
              <a:t>Kolb_Whishaw</a:t>
            </a:r>
            <a:r>
              <a:rPr lang="en-US" altLang="ko-KR" dirty="0">
                <a:latin typeface="Calibri" panose="020F0502020204030204" pitchFamily="34" charset="0"/>
              </a:rPr>
              <a:t>]</a:t>
            </a:r>
            <a:endParaRPr lang="ko-KR" altLang="en-US" dirty="0">
              <a:latin typeface="Calibri" panose="020F0502020204030204" pitchFamily="34" charset="0"/>
            </a:endParaRPr>
          </a:p>
        </p:txBody>
      </p:sp>
      <p:sp>
        <p:nvSpPr>
          <p:cNvPr id="11" name="TextBox 10"/>
          <p:cNvSpPr txBox="1"/>
          <p:nvPr/>
        </p:nvSpPr>
        <p:spPr>
          <a:xfrm>
            <a:off x="9685037" y="-10364"/>
            <a:ext cx="964688" cy="369332"/>
          </a:xfrm>
          <a:prstGeom prst="rect">
            <a:avLst/>
          </a:prstGeom>
          <a:noFill/>
        </p:spPr>
        <p:txBody>
          <a:bodyPr wrap="none" rtlCol="0">
            <a:spAutoFit/>
          </a:bodyPr>
          <a:lstStyle/>
          <a:p>
            <a:r>
              <a:rPr lang="en-US" altLang="ko-KR" dirty="0">
                <a:latin typeface="Calibri" panose="020F0502020204030204" pitchFamily="34" charset="0"/>
              </a:rPr>
              <a:t>[</a:t>
            </a:r>
            <a:r>
              <a:rPr lang="en-US" altLang="ko-KR" dirty="0" err="1">
                <a:latin typeface="Calibri" panose="020F0502020204030204" pitchFamily="34" charset="0"/>
              </a:rPr>
              <a:t>Kandel</a:t>
            </a:r>
            <a:r>
              <a:rPr lang="en-US" altLang="ko-KR" dirty="0">
                <a:latin typeface="Calibri" panose="020F0502020204030204" pitchFamily="34" charset="0"/>
              </a:rPr>
              <a:t>]</a:t>
            </a:r>
            <a:endParaRPr lang="ko-KR" altLang="en-US" dirty="0">
              <a:latin typeface="Calibri" panose="020F0502020204030204" pitchFamily="34" charset="0"/>
            </a:endParaRPr>
          </a:p>
        </p:txBody>
      </p:sp>
    </p:spTree>
    <p:extLst>
      <p:ext uri="{BB962C8B-B14F-4D97-AF65-F5344CB8AC3E}">
        <p14:creationId xmlns:p14="http://schemas.microsoft.com/office/powerpoint/2010/main" val="331004713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15152</TotalTime>
  <Words>10868</Words>
  <Application>Microsoft Macintosh PowerPoint</Application>
  <PresentationFormat>와이드스크린</PresentationFormat>
  <Paragraphs>1263</Paragraphs>
  <Slides>67</Slides>
  <Notes>65</Notes>
  <HiddenSlides>0</HiddenSlides>
  <MMClips>1</MMClips>
  <ScaleCrop>false</ScaleCrop>
  <HeadingPairs>
    <vt:vector size="8" baseType="variant">
      <vt:variant>
        <vt:lpstr>사용한 글꼴</vt:lpstr>
      </vt:variant>
      <vt:variant>
        <vt:i4>8</vt:i4>
      </vt:variant>
      <vt:variant>
        <vt:lpstr>테마</vt:lpstr>
      </vt:variant>
      <vt:variant>
        <vt:i4>2</vt:i4>
      </vt:variant>
      <vt:variant>
        <vt:lpstr>포함된 OLE 서버</vt:lpstr>
      </vt:variant>
      <vt:variant>
        <vt:i4>1</vt:i4>
      </vt:variant>
      <vt:variant>
        <vt:lpstr>슬라이드 제목</vt:lpstr>
      </vt:variant>
      <vt:variant>
        <vt:i4>67</vt:i4>
      </vt:variant>
    </vt:vector>
  </HeadingPairs>
  <TitlesOfParts>
    <vt:vector size="78" baseType="lpstr">
      <vt:lpstr>나눔고딕 ExtraBold</vt:lpstr>
      <vt:lpstr>Malgun Gothic</vt:lpstr>
      <vt:lpstr>Malgun Gothic</vt:lpstr>
      <vt:lpstr>Arial</vt:lpstr>
      <vt:lpstr>Calibri</vt:lpstr>
      <vt:lpstr>Symbol</vt:lpstr>
      <vt:lpstr>Tahoma</vt:lpstr>
      <vt:lpstr>Wingdings</vt:lpstr>
      <vt:lpstr>Office 테마</vt:lpstr>
      <vt:lpstr>1_Office 테마</vt:lpstr>
      <vt:lpstr>포장기 셸 개체</vt:lpstr>
      <vt:lpstr>Hardware System Design (Week 1) Application</vt:lpstr>
      <vt:lpstr>Our Application: Image Recognition Neural Network</vt:lpstr>
      <vt:lpstr>Lecture Goal: Resolving Key Questions</vt:lpstr>
      <vt:lpstr>Lecture Agenda</vt:lpstr>
      <vt:lpstr>Retina: On-centered Cell ~ Image Sensor Cell</vt:lpstr>
      <vt:lpstr>Retina  LGN  Primary Visual Cortex (V1)</vt:lpstr>
      <vt:lpstr>Line Detection in V1 ~ V*V Multiplication for Each Direction</vt:lpstr>
      <vt:lpstr>Ocular-Dominance Column for A Specific Direction: M*V Multiplication for Every Direction</vt:lpstr>
      <vt:lpstr>Complex Cells and Location Invariance</vt:lpstr>
      <vt:lpstr>Low to High Level Feature Extraction</vt:lpstr>
      <vt:lpstr>Image Classification in Brain</vt:lpstr>
      <vt:lpstr>How Long Does It Take?</vt:lpstr>
      <vt:lpstr>Lecture Agenda</vt:lpstr>
      <vt:lpstr>Multi-layer Perceptron (MLP)</vt:lpstr>
      <vt:lpstr>Multi-Layer Perceptron</vt:lpstr>
      <vt:lpstr>An MLP Example</vt:lpstr>
      <vt:lpstr>Multi-Layer Perceptron</vt:lpstr>
      <vt:lpstr>Multi-Layer Perceptron</vt:lpstr>
      <vt:lpstr>What does Each Neuron Do?</vt:lpstr>
      <vt:lpstr>An Activation: Step Function for Binary Classification  Accept or Reject (for a Feature)</vt:lpstr>
      <vt:lpstr>Binary Classifier</vt:lpstr>
      <vt:lpstr>Multiple Layers for Higher Order Function</vt:lpstr>
      <vt:lpstr>Better Representation in Deeper Networks</vt:lpstr>
      <vt:lpstr>Lecture Agenda</vt:lpstr>
      <vt:lpstr>Line Detection in V1 ~ V*V Multiplication on a Small Region = Convolution</vt:lpstr>
      <vt:lpstr>Convolution: 2D Input Case</vt:lpstr>
      <vt:lpstr>Convolutional Neural Network (CNN)</vt:lpstr>
      <vt:lpstr>Convolution: 3D Input Case</vt:lpstr>
      <vt:lpstr>Convolution: 3D Input / 3D Output</vt:lpstr>
      <vt:lpstr>Convolution Example</vt:lpstr>
      <vt:lpstr>Feature Map in 1st Convolutional Layer is Similar to Ocular-Dominance Column in V1</vt:lpstr>
      <vt:lpstr>Low Level to High Level Features</vt:lpstr>
      <vt:lpstr>Convolution: 3D Input / 3D Output</vt:lpstr>
      <vt:lpstr>Convolution with Matrix Multiplication (called Convolution Lowering)</vt:lpstr>
      <vt:lpstr>Convolution on GPU</vt:lpstr>
      <vt:lpstr>Lecture Agenda</vt:lpstr>
      <vt:lpstr>Google TPU (ISCA 2017)</vt:lpstr>
      <vt:lpstr>Microsoft Catapult: FPGA for Deep Learning</vt:lpstr>
      <vt:lpstr>NVIDIA Volta GPU</vt:lpstr>
      <vt:lpstr>Tensor Core for 4x4 Fused Multiply Add (FMA)</vt:lpstr>
      <vt:lpstr>Data Size in Matrix Multiplication</vt:lpstr>
      <vt:lpstr>Blocking to Exploit Small On-Chip Memory</vt:lpstr>
      <vt:lpstr>Tensor Core for Blocking</vt:lpstr>
      <vt:lpstr>Tesla V100 Tensor Core</vt:lpstr>
      <vt:lpstr>Results</vt:lpstr>
      <vt:lpstr>Lecture Agenda</vt:lpstr>
      <vt:lpstr>Matrix*Vector Multiplication in MLP</vt:lpstr>
      <vt:lpstr>Hardware (MV Accelerator) Design</vt:lpstr>
      <vt:lpstr>Block-based Matrix-Vector Multiplication Example</vt:lpstr>
      <vt:lpstr>Block-based Matrix-Vector Multiplication Example</vt:lpstr>
      <vt:lpstr>Block-based Matrix-Vector Multiplication Example</vt:lpstr>
      <vt:lpstr>Block-based Matrix-Vector Multiplication Example</vt:lpstr>
      <vt:lpstr>Block-based Matrix-Vector Multiplication Example</vt:lpstr>
      <vt:lpstr>Block-based Matrix-Vector Multiplication Example</vt:lpstr>
      <vt:lpstr>Block-based Matrix-Vector Multiplication Example</vt:lpstr>
      <vt:lpstr>Blocking Code Example</vt:lpstr>
      <vt:lpstr>Blocking Code Example</vt:lpstr>
      <vt:lpstr>Blocking Code Example</vt:lpstr>
      <vt:lpstr>Blocking Code Example</vt:lpstr>
      <vt:lpstr>Blocking Code Example</vt:lpstr>
      <vt:lpstr>Blocking Code Example</vt:lpstr>
      <vt:lpstr>Software/Hardware Partitioning</vt:lpstr>
      <vt:lpstr>Block Data and Command in SW-HW Communication</vt:lpstr>
      <vt:lpstr>Lecture Summary</vt:lpstr>
      <vt:lpstr>Weekly Schedule</vt:lpstr>
      <vt:lpstr>Introduction to this week’s lab</vt:lpstr>
      <vt:lpstr>Summary and Q&amp;A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Sungjoo Yoo</dc:creator>
  <cp:lastModifiedBy>Microsoft Office User</cp:lastModifiedBy>
  <cp:revision>802</cp:revision>
  <dcterms:created xsi:type="dcterms:W3CDTF">2015-04-26T02:43:24Z</dcterms:created>
  <dcterms:modified xsi:type="dcterms:W3CDTF">2020-03-09T15:09:01Z</dcterms:modified>
</cp:coreProperties>
</file>